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1"/>
    <p:sldMasterId id="2147483652" r:id="rId2"/>
    <p:sldMasterId id="2147483684" r:id="rId3"/>
    <p:sldMasterId id="2147483755" r:id="rId4"/>
  </p:sldMasterIdLst>
  <p:notesMasterIdLst>
    <p:notesMasterId r:id="rId20"/>
  </p:notesMasterIdLst>
  <p:sldIdLst>
    <p:sldId id="349" r:id="rId5"/>
    <p:sldId id="344" r:id="rId6"/>
    <p:sldId id="376" r:id="rId7"/>
    <p:sldId id="381" r:id="rId8"/>
    <p:sldId id="382" r:id="rId9"/>
    <p:sldId id="383" r:id="rId10"/>
    <p:sldId id="371" r:id="rId11"/>
    <p:sldId id="377" r:id="rId12"/>
    <p:sldId id="375" r:id="rId13"/>
    <p:sldId id="378" r:id="rId14"/>
    <p:sldId id="379" r:id="rId15"/>
    <p:sldId id="380" r:id="rId16"/>
    <p:sldId id="384" r:id="rId17"/>
    <p:sldId id="362" r:id="rId18"/>
    <p:sldId id="366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6ztHgWtpaNkWhprrvCXiSw==" hashData="W64zOMyAX9vdYimy/sWeYTgsSyu69o0MEy3AHuBDr5XMBP3BT7/zSsz0MJgdxzI+1VlSRUGmSAWWhlmpTC4Wp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000"/>
    <a:srgbClr val="99FF66"/>
    <a:srgbClr val="000000"/>
    <a:srgbClr val="FF6600"/>
    <a:srgbClr val="FF8C00"/>
    <a:srgbClr val="FFD800"/>
    <a:srgbClr val="040000"/>
    <a:srgbClr val="83CAFF"/>
    <a:srgbClr val="2395A6"/>
    <a:srgbClr val="6EA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Destaqu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Destaqu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7" autoAdjust="0"/>
    <p:restoredTop sz="77551" autoAdjust="0"/>
  </p:normalViewPr>
  <p:slideViewPr>
    <p:cSldViewPr snapToGrid="0">
      <p:cViewPr varScale="1">
        <p:scale>
          <a:sx n="52" d="100"/>
          <a:sy n="52" d="100"/>
        </p:scale>
        <p:origin x="11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16B88-A6D5-4E42-AC22-159071C03AC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66523-43D8-433D-AE07-1C240F7162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Limitações:   </a:t>
            </a:r>
          </a:p>
          <a:p>
            <a:pPr marL="0" indent="0">
              <a:buFontTx/>
              <a:buNone/>
            </a:pPr>
            <a:r>
              <a:rPr lang="pt-PT" dirty="0"/>
              <a:t>- Muito difícil de ocorrer o mesmo estado mais que uma vez. Isto impossibilita o processo de treino. A atualização de cada estado raramente ocorre.   </a:t>
            </a:r>
          </a:p>
          <a:p>
            <a:pPr marL="0" indent="0">
              <a:buFontTx/>
              <a:buNone/>
            </a:pPr>
            <a:r>
              <a:rPr lang="pt-PT" dirty="0"/>
              <a:t>- Apesar de o </a:t>
            </a:r>
            <a:r>
              <a:rPr lang="pt-PT" dirty="0" err="1"/>
              <a:t>pacman</a:t>
            </a:r>
            <a:r>
              <a:rPr lang="pt-PT" dirty="0"/>
              <a:t> se encontrar na mesma posição e com um ambiente circundante semelhante, o estado é diferente.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2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-&gt; RL    </a:t>
            </a:r>
          </a:p>
          <a:p>
            <a:pPr marL="0" indent="0">
              <a:buFontTx/>
              <a:buNone/>
            </a:pPr>
            <a:r>
              <a:rPr lang="pt-PT" dirty="0"/>
              <a:t>-Este problema encaixa-se neste paradigma, no entanto a representação dos estados não é a mais favorável à aprendizagem, especialmente quando as dimensões do mapa são maiores.     </a:t>
            </a:r>
          </a:p>
          <a:p>
            <a:pPr marL="0" indent="0">
              <a:buFontTx/>
              <a:buNone/>
            </a:pPr>
            <a:r>
              <a:rPr lang="pt-PT" dirty="0"/>
              <a:t>-É necessário uma quantidade de episódios de treino que possibilite ao agente passar pelos estados todos várias vezes.    </a:t>
            </a:r>
          </a:p>
          <a:p>
            <a:pPr marL="0" indent="0">
              <a:buFontTx/>
              <a:buNone/>
            </a:pPr>
            <a:r>
              <a:rPr lang="pt-PT" dirty="0"/>
              <a:t>-Com a representação atual é impossível isto acontecer.</a:t>
            </a:r>
          </a:p>
          <a:p>
            <a:pPr marL="0" indent="0">
              <a:buFontTx/>
              <a:buNone/>
            </a:pPr>
            <a:r>
              <a:rPr lang="pt-PT" dirty="0"/>
              <a:t>-&gt; PSO    </a:t>
            </a:r>
          </a:p>
          <a:p>
            <a:pPr marL="0" indent="0">
              <a:buFontTx/>
              <a:buNone/>
            </a:pPr>
            <a:r>
              <a:rPr lang="pt-PT" dirty="0"/>
              <a:t>-útil para problemas de otimização de funções  real    </a:t>
            </a:r>
          </a:p>
          <a:p>
            <a:pPr marL="0" indent="0">
              <a:buFontTx/>
              <a:buNone/>
            </a:pPr>
            <a:r>
              <a:rPr lang="pt-PT" dirty="0"/>
              <a:t>-explorar os parâmetros adicionais (</a:t>
            </a:r>
            <a:r>
              <a:rPr lang="pt-PT" dirty="0" err="1"/>
              <a:t>minstep</a:t>
            </a:r>
            <a:r>
              <a:rPr lang="pt-PT" dirty="0"/>
              <a:t>, </a:t>
            </a:r>
            <a:r>
              <a:rPr lang="pt-PT" dirty="0" err="1"/>
              <a:t>minfunc</a:t>
            </a:r>
            <a:r>
              <a:rPr lang="pt-PT" dirty="0"/>
              <a:t>)    </a:t>
            </a:r>
          </a:p>
          <a:p>
            <a:pPr marL="0" indent="0">
              <a:buFontTx/>
              <a:buNone/>
            </a:pPr>
            <a:r>
              <a:rPr lang="pt-PT" dirty="0"/>
              <a:t>-aumentar o número de partículas e iterações máximas    </a:t>
            </a:r>
          </a:p>
          <a:p>
            <a:pPr marL="0" indent="0">
              <a:buFontTx/>
              <a:buNone/>
            </a:pPr>
            <a:r>
              <a:rPr lang="pt-PT" dirty="0"/>
              <a:t>-otimizar o número de episódios de treino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55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Melhores resultados com </a:t>
            </a:r>
            <a:r>
              <a:rPr lang="pt-PT" dirty="0" err="1"/>
              <a:t>Q-Learning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Decidimos que o nosso espaço de procura ia ser definido pelo: </a:t>
            </a:r>
          </a:p>
          <a:p>
            <a:r>
              <a:rPr lang="pt-PT" dirty="0"/>
              <a:t>Learning Rate (</a:t>
            </a:r>
            <a:r>
              <a:rPr lang="pt-PT" dirty="0" err="1"/>
              <a:t>Alpha</a:t>
            </a:r>
            <a:r>
              <a:rPr lang="pt-PT" dirty="0"/>
              <a:t>)-&gt; Importância dada a novas informações provenientes de uma ação.  Não queremos que passem por cima do conhecimento presente.</a:t>
            </a:r>
          </a:p>
          <a:p>
            <a:r>
              <a:rPr lang="pt-PT" dirty="0" err="1"/>
              <a:t>Exploration</a:t>
            </a:r>
            <a:r>
              <a:rPr lang="pt-PT" dirty="0"/>
              <a:t> Rate (</a:t>
            </a:r>
            <a:r>
              <a:rPr lang="pt-PT" dirty="0" err="1"/>
              <a:t>Epsilo</a:t>
            </a:r>
            <a:r>
              <a:rPr lang="pt-PT" dirty="0"/>
              <a:t>)-&gt;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vs</a:t>
            </a:r>
            <a:r>
              <a:rPr lang="pt-PT" dirty="0"/>
              <a:t> </a:t>
            </a:r>
            <a:r>
              <a:rPr lang="pt-PT" dirty="0" err="1"/>
              <a:t>Exploitation</a:t>
            </a:r>
            <a:r>
              <a:rPr lang="pt-PT" dirty="0"/>
              <a:t>. Dar mais importância a aprender melhor a política ótima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Discount</a:t>
            </a:r>
            <a:r>
              <a:rPr lang="pt-PT" dirty="0"/>
              <a:t> </a:t>
            </a:r>
            <a:r>
              <a:rPr lang="pt-PT" dirty="0" err="1"/>
              <a:t>Factor</a:t>
            </a:r>
            <a:r>
              <a:rPr lang="pt-PT" dirty="0"/>
              <a:t> (</a:t>
            </a:r>
            <a:r>
              <a:rPr lang="pt-PT" dirty="0" err="1"/>
              <a:t>Gamma</a:t>
            </a:r>
            <a:r>
              <a:rPr lang="pt-PT" dirty="0"/>
              <a:t>)-&gt; </a:t>
            </a:r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 gama estiver mais próximo de zero, o agente tenderá a considerar apenas recompensas imediatas. Se o </a:t>
            </a:r>
            <a:r>
              <a:rPr lang="pt-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</a:t>
            </a:r>
            <a:r>
              <a:rPr lang="pt-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estiver mais próximo de um, o agente considerará recompensas futuras com maior peso, disposto a atrasar a recompensa.</a:t>
            </a:r>
            <a:endParaRPr lang="pt-PT" dirty="0"/>
          </a:p>
          <a:p>
            <a:r>
              <a:rPr lang="pt-PT" dirty="0"/>
              <a:t>E deste modo decidimos dar maior importância a recompensas futuras (ganhar o jogo/possibilidade de encontrar um fantasma)</a:t>
            </a:r>
          </a:p>
          <a:p>
            <a:r>
              <a:rPr lang="pt-PT" dirty="0"/>
              <a:t>-Reduzimos a gama de valores para diminuir o espaço de procura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9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66523-43D8-433D-AE07-1C240F7162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9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973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875FE7-E5ED-4E41-9EB7-B5DE447AD05E}"/>
              </a:ext>
            </a:extLst>
          </p:cNvPr>
          <p:cNvSpPr>
            <a:spLocks/>
          </p:cNvSpPr>
          <p:nvPr userDrawn="1"/>
        </p:nvSpPr>
        <p:spPr bwMode="auto">
          <a:xfrm>
            <a:off x="0" y="2596"/>
            <a:ext cx="11682484" cy="6855404"/>
          </a:xfrm>
          <a:custGeom>
            <a:avLst/>
            <a:gdLst>
              <a:gd name="connsiteX0" fmla="*/ 135716 w 11682484"/>
              <a:gd name="connsiteY0" fmla="*/ 0 h 6855404"/>
              <a:gd name="connsiteX1" fmla="*/ 1583140 w 11682484"/>
              <a:gd name="connsiteY1" fmla="*/ 1348532 h 6855404"/>
              <a:gd name="connsiteX2" fmla="*/ 11682484 w 11682484"/>
              <a:gd name="connsiteY2" fmla="*/ 4114823 h 6855404"/>
              <a:gd name="connsiteX3" fmla="*/ 11682484 w 11682484"/>
              <a:gd name="connsiteY3" fmla="*/ 6855404 h 6855404"/>
              <a:gd name="connsiteX4" fmla="*/ 9707328 w 11682484"/>
              <a:gd name="connsiteY4" fmla="*/ 6855404 h 6855404"/>
              <a:gd name="connsiteX5" fmla="*/ 9569988 w 11682484"/>
              <a:gd name="connsiteY5" fmla="*/ 6685097 h 6855404"/>
              <a:gd name="connsiteX6" fmla="*/ 5598025 w 11682484"/>
              <a:gd name="connsiteY6" fmla="*/ 3691219 h 6855404"/>
              <a:gd name="connsiteX7" fmla="*/ 2821856 w 11682484"/>
              <a:gd name="connsiteY7" fmla="*/ 3599026 h 6855404"/>
              <a:gd name="connsiteX8" fmla="*/ 63756 w 11682484"/>
              <a:gd name="connsiteY8" fmla="*/ 6602507 h 6855404"/>
              <a:gd name="connsiteX9" fmla="*/ 3589 w 11682484"/>
              <a:gd name="connsiteY9" fmla="*/ 6855404 h 6855404"/>
              <a:gd name="connsiteX10" fmla="*/ 0 w 11682484"/>
              <a:gd name="connsiteY10" fmla="*/ 6855404 h 6855404"/>
              <a:gd name="connsiteX11" fmla="*/ 0 w 11682484"/>
              <a:gd name="connsiteY11" fmla="*/ 5728147 h 6855404"/>
              <a:gd name="connsiteX12" fmla="*/ 0 w 11682484"/>
              <a:gd name="connsiteY12" fmla="*/ 1967486 h 6855404"/>
              <a:gd name="connsiteX13" fmla="*/ 0 w 11682484"/>
              <a:gd name="connsiteY13" fmla="*/ 825147 h 6855404"/>
              <a:gd name="connsiteX14" fmla="*/ 1 w 11682484"/>
              <a:gd name="connsiteY14" fmla="*/ 825147 h 6855404"/>
              <a:gd name="connsiteX15" fmla="*/ 1 w 11682484"/>
              <a:gd name="connsiteY15" fmla="*/ 479227 h 6855404"/>
              <a:gd name="connsiteX16" fmla="*/ 1 w 11682484"/>
              <a:gd name="connsiteY16" fmla="*/ 346491 h 6855404"/>
              <a:gd name="connsiteX17" fmla="*/ 2 w 11682484"/>
              <a:gd name="connsiteY17" fmla="*/ 346491 h 6855404"/>
              <a:gd name="connsiteX18" fmla="*/ 2 w 11682484"/>
              <a:gd name="connsiteY18" fmla="*/ 571 h 6855404"/>
              <a:gd name="connsiteX19" fmla="*/ 127322 w 11682484"/>
              <a:gd name="connsiteY19" fmla="*/ 31 h 685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82484" h="6855404">
                <a:moveTo>
                  <a:pt x="135716" y="0"/>
                </a:moveTo>
                <a:lnTo>
                  <a:pt x="1583140" y="1348532"/>
                </a:lnTo>
                <a:lnTo>
                  <a:pt x="11682484" y="4114823"/>
                </a:lnTo>
                <a:lnTo>
                  <a:pt x="11682484" y="6855404"/>
                </a:lnTo>
                <a:lnTo>
                  <a:pt x="9707328" y="6855404"/>
                </a:lnTo>
                <a:lnTo>
                  <a:pt x="9569988" y="6685097"/>
                </a:lnTo>
                <a:cubicBezTo>
                  <a:pt x="8411292" y="5293196"/>
                  <a:pt x="7168522" y="4300079"/>
                  <a:pt x="5598025" y="3691219"/>
                </a:cubicBezTo>
                <a:cubicBezTo>
                  <a:pt x="4810593" y="3386702"/>
                  <a:pt x="3628101" y="3319652"/>
                  <a:pt x="2821856" y="3599026"/>
                </a:cubicBezTo>
                <a:cubicBezTo>
                  <a:pt x="1476436" y="4020704"/>
                  <a:pt x="428633" y="5267408"/>
                  <a:pt x="63756" y="6602507"/>
                </a:cubicBezTo>
                <a:lnTo>
                  <a:pt x="3589" y="6855404"/>
                </a:lnTo>
                <a:lnTo>
                  <a:pt x="0" y="6855404"/>
                </a:lnTo>
                <a:lnTo>
                  <a:pt x="0" y="5728147"/>
                </a:lnTo>
                <a:lnTo>
                  <a:pt x="0" y="1967486"/>
                </a:lnTo>
                <a:lnTo>
                  <a:pt x="0" y="825147"/>
                </a:lnTo>
                <a:lnTo>
                  <a:pt x="1" y="825147"/>
                </a:lnTo>
                <a:lnTo>
                  <a:pt x="1" y="479227"/>
                </a:lnTo>
                <a:lnTo>
                  <a:pt x="1" y="346491"/>
                </a:lnTo>
                <a:lnTo>
                  <a:pt x="2" y="346491"/>
                </a:lnTo>
                <a:lnTo>
                  <a:pt x="2" y="571"/>
                </a:lnTo>
                <a:cubicBezTo>
                  <a:pt x="2" y="571"/>
                  <a:pt x="46193" y="353"/>
                  <a:pt x="127322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18F5CF-15FE-4EEB-9CE3-3FBB4D1D799E}"/>
              </a:ext>
            </a:extLst>
          </p:cNvPr>
          <p:cNvSpPr>
            <a:spLocks/>
          </p:cNvSpPr>
          <p:nvPr userDrawn="1"/>
        </p:nvSpPr>
        <p:spPr bwMode="auto">
          <a:xfrm rot="213804">
            <a:off x="-19171" y="109604"/>
            <a:ext cx="12075996" cy="2051564"/>
          </a:xfrm>
          <a:custGeom>
            <a:avLst/>
            <a:gdLst>
              <a:gd name="connsiteX0" fmla="*/ 1 w 12075996"/>
              <a:gd name="connsiteY0" fmla="*/ 264203 h 2051564"/>
              <a:gd name="connsiteX1" fmla="*/ 4242639 w 12075996"/>
              <a:gd name="connsiteY1" fmla="*/ 0 h 2051564"/>
              <a:gd name="connsiteX2" fmla="*/ 4506096 w 12075996"/>
              <a:gd name="connsiteY2" fmla="*/ 105217 h 2051564"/>
              <a:gd name="connsiteX3" fmla="*/ 7760587 w 12075996"/>
              <a:gd name="connsiteY3" fmla="*/ 1449725 h 2051564"/>
              <a:gd name="connsiteX4" fmla="*/ 12023712 w 12075996"/>
              <a:gd name="connsiteY4" fmla="*/ 181916 h 2051564"/>
              <a:gd name="connsiteX5" fmla="*/ 12075996 w 12075996"/>
              <a:gd name="connsiteY5" fmla="*/ 38560 h 2051564"/>
              <a:gd name="connsiteX6" fmla="*/ 12075996 w 12075996"/>
              <a:gd name="connsiteY6" fmla="*/ 49656 h 2051564"/>
              <a:gd name="connsiteX7" fmla="*/ 12034949 w 12075996"/>
              <a:gd name="connsiteY7" fmla="*/ 192180 h 2051564"/>
              <a:gd name="connsiteX8" fmla="*/ 7869859 w 12075996"/>
              <a:gd name="connsiteY8" fmla="*/ 1752181 h 2051564"/>
              <a:gd name="connsiteX9" fmla="*/ 3235820 w 12075996"/>
              <a:gd name="connsiteY9" fmla="*/ 242456 h 2051564"/>
              <a:gd name="connsiteX10" fmla="*/ 1558466 w 12075996"/>
              <a:gd name="connsiteY10" fmla="*/ 338976 h 2051564"/>
              <a:gd name="connsiteX11" fmla="*/ 220 w 12075996"/>
              <a:gd name="connsiteY11" fmla="*/ 450295 h 2051564"/>
              <a:gd name="connsiteX12" fmla="*/ 881 w 12075996"/>
              <a:gd name="connsiteY12" fmla="*/ 459818 h 2051564"/>
              <a:gd name="connsiteX13" fmla="*/ 0 w 12075996"/>
              <a:gd name="connsiteY13" fmla="*/ 459516 h 2051564"/>
              <a:gd name="connsiteX14" fmla="*/ 0 w 12075996"/>
              <a:gd name="connsiteY14" fmla="*/ 429248 h 2051564"/>
              <a:gd name="connsiteX15" fmla="*/ 1 w 12075996"/>
              <a:gd name="connsiteY15" fmla="*/ 429248 h 205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075996" h="2051564">
                <a:moveTo>
                  <a:pt x="1" y="264203"/>
                </a:moveTo>
                <a:lnTo>
                  <a:pt x="4242639" y="0"/>
                </a:lnTo>
                <a:lnTo>
                  <a:pt x="4506096" y="105217"/>
                </a:lnTo>
                <a:cubicBezTo>
                  <a:pt x="5593744" y="542784"/>
                  <a:pt x="6923737" y="1110296"/>
                  <a:pt x="7760587" y="1449725"/>
                </a:cubicBezTo>
                <a:cubicBezTo>
                  <a:pt x="10618004" y="2616266"/>
                  <a:pt x="11666948" y="1084938"/>
                  <a:pt x="12023712" y="181916"/>
                </a:cubicBezTo>
                <a:lnTo>
                  <a:pt x="12075996" y="38560"/>
                </a:lnTo>
                <a:lnTo>
                  <a:pt x="12075996" y="49656"/>
                </a:lnTo>
                <a:lnTo>
                  <a:pt x="12034949" y="192180"/>
                </a:lnTo>
                <a:cubicBezTo>
                  <a:pt x="11741579" y="1117741"/>
                  <a:pt x="10801203" y="2718034"/>
                  <a:pt x="7869859" y="1752181"/>
                </a:cubicBezTo>
                <a:cubicBezTo>
                  <a:pt x="6621354" y="1343948"/>
                  <a:pt x="4298591" y="526574"/>
                  <a:pt x="3235820" y="242456"/>
                </a:cubicBezTo>
                <a:cubicBezTo>
                  <a:pt x="3156415" y="232591"/>
                  <a:pt x="2347516" y="284550"/>
                  <a:pt x="1558466" y="338976"/>
                </a:cubicBezTo>
                <a:cubicBezTo>
                  <a:pt x="769418" y="393403"/>
                  <a:pt x="220" y="450295"/>
                  <a:pt x="220" y="450295"/>
                </a:cubicBezTo>
                <a:lnTo>
                  <a:pt x="881" y="459818"/>
                </a:lnTo>
                <a:lnTo>
                  <a:pt x="0" y="459516"/>
                </a:lnTo>
                <a:lnTo>
                  <a:pt x="0" y="429248"/>
                </a:lnTo>
                <a:lnTo>
                  <a:pt x="1" y="429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15AE85-5663-49FF-822D-A9BCC638FE7E}"/>
              </a:ext>
            </a:extLst>
          </p:cNvPr>
          <p:cNvSpPr>
            <a:spLocks/>
          </p:cNvSpPr>
          <p:nvPr userDrawn="1"/>
        </p:nvSpPr>
        <p:spPr bwMode="auto">
          <a:xfrm>
            <a:off x="-2" y="0"/>
            <a:ext cx="12192002" cy="6858000"/>
          </a:xfrm>
          <a:custGeom>
            <a:avLst/>
            <a:gdLst>
              <a:gd name="connsiteX0" fmla="*/ 1562216 w 12192002"/>
              <a:gd name="connsiteY0" fmla="*/ 24 h 6847230"/>
              <a:gd name="connsiteX1" fmla="*/ 3242227 w 12192002"/>
              <a:gd name="connsiteY1" fmla="*/ 19898 h 6847230"/>
              <a:gd name="connsiteX2" fmla="*/ 7760587 w 12192002"/>
              <a:gd name="connsiteY2" fmla="*/ 1846920 h 6847230"/>
              <a:gd name="connsiteX3" fmla="*/ 12192002 w 12192002"/>
              <a:gd name="connsiteY3" fmla="*/ 3162 h 6847230"/>
              <a:gd name="connsiteX4" fmla="*/ 12192002 w 12192002"/>
              <a:gd name="connsiteY4" fmla="*/ 1143708 h 6847230"/>
              <a:gd name="connsiteX5" fmla="*/ 12192002 w 12192002"/>
              <a:gd name="connsiteY5" fmla="*/ 6847230 h 6847230"/>
              <a:gd name="connsiteX6" fmla="*/ 10130702 w 12192002"/>
              <a:gd name="connsiteY6" fmla="*/ 6847230 h 6847230"/>
              <a:gd name="connsiteX7" fmla="*/ 9987372 w 12192002"/>
              <a:gd name="connsiteY7" fmla="*/ 6677190 h 6847230"/>
              <a:gd name="connsiteX8" fmla="*/ 5842176 w 12192002"/>
              <a:gd name="connsiteY8" fmla="*/ 3688014 h 6847230"/>
              <a:gd name="connsiteX9" fmla="*/ 2944928 w 12192002"/>
              <a:gd name="connsiteY9" fmla="*/ 3595966 h 6847230"/>
              <a:gd name="connsiteX10" fmla="*/ 66537 w 12192002"/>
              <a:gd name="connsiteY10" fmla="*/ 6594730 h 6847230"/>
              <a:gd name="connsiteX11" fmla="*/ 3745 w 12192002"/>
              <a:gd name="connsiteY11" fmla="*/ 6847230 h 6847230"/>
              <a:gd name="connsiteX12" fmla="*/ 0 w 12192002"/>
              <a:gd name="connsiteY12" fmla="*/ 6847230 h 6847230"/>
              <a:gd name="connsiteX13" fmla="*/ 0 w 12192002"/>
              <a:gd name="connsiteY13" fmla="*/ 5721743 h 6847230"/>
              <a:gd name="connsiteX14" fmla="*/ 0 w 12192002"/>
              <a:gd name="connsiteY14" fmla="*/ 1966988 h 6847230"/>
              <a:gd name="connsiteX15" fmla="*/ 0 w 12192002"/>
              <a:gd name="connsiteY15" fmla="*/ 826443 h 6847230"/>
              <a:gd name="connsiteX16" fmla="*/ 1 w 12192002"/>
              <a:gd name="connsiteY16" fmla="*/ 826443 h 6847230"/>
              <a:gd name="connsiteX17" fmla="*/ 1 w 12192002"/>
              <a:gd name="connsiteY17" fmla="*/ 481066 h 6847230"/>
              <a:gd name="connsiteX18" fmla="*/ 1 w 12192002"/>
              <a:gd name="connsiteY18" fmla="*/ 348539 h 6847230"/>
              <a:gd name="connsiteX19" fmla="*/ 2 w 12192002"/>
              <a:gd name="connsiteY19" fmla="*/ 348539 h 6847230"/>
              <a:gd name="connsiteX20" fmla="*/ 2 w 12192002"/>
              <a:gd name="connsiteY20" fmla="*/ 3162 h 6847230"/>
              <a:gd name="connsiteX21" fmla="*/ 1562216 w 12192002"/>
              <a:gd name="connsiteY21" fmla="*/ 24 h 684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2" h="6847230">
                <a:moveTo>
                  <a:pt x="1562216" y="24"/>
                </a:moveTo>
                <a:cubicBezTo>
                  <a:pt x="2353140" y="373"/>
                  <a:pt x="3163696" y="4557"/>
                  <a:pt x="3242227" y="19898"/>
                </a:cubicBezTo>
                <a:cubicBezTo>
                  <a:pt x="4282770" y="376934"/>
                  <a:pt x="6543351" y="1353205"/>
                  <a:pt x="7760587" y="1846920"/>
                </a:cubicBezTo>
                <a:cubicBezTo>
                  <a:pt x="11661915" y="3439636"/>
                  <a:pt x="12192002" y="3162"/>
                  <a:pt x="12192002" y="3162"/>
                </a:cubicBezTo>
                <a:lnTo>
                  <a:pt x="12192002" y="1143708"/>
                </a:lnTo>
                <a:lnTo>
                  <a:pt x="12192002" y="6847230"/>
                </a:lnTo>
                <a:lnTo>
                  <a:pt x="10130702" y="6847230"/>
                </a:lnTo>
                <a:lnTo>
                  <a:pt x="9987372" y="6677190"/>
                </a:lnTo>
                <a:cubicBezTo>
                  <a:pt x="8778141" y="5287475"/>
                  <a:pt x="7481169" y="4295918"/>
                  <a:pt x="5842176" y="3688014"/>
                </a:cubicBezTo>
                <a:cubicBezTo>
                  <a:pt x="5020401" y="3383975"/>
                  <a:pt x="3786336" y="3317031"/>
                  <a:pt x="2944928" y="3595966"/>
                </a:cubicBezTo>
                <a:cubicBezTo>
                  <a:pt x="1540829" y="4016982"/>
                  <a:pt x="447327" y="5261728"/>
                  <a:pt x="66537" y="6594730"/>
                </a:cubicBezTo>
                <a:lnTo>
                  <a:pt x="3745" y="6847230"/>
                </a:lnTo>
                <a:lnTo>
                  <a:pt x="0" y="6847230"/>
                </a:lnTo>
                <a:lnTo>
                  <a:pt x="0" y="5721743"/>
                </a:lnTo>
                <a:lnTo>
                  <a:pt x="0" y="1966988"/>
                </a:lnTo>
                <a:lnTo>
                  <a:pt x="0" y="826443"/>
                </a:lnTo>
                <a:lnTo>
                  <a:pt x="1" y="826443"/>
                </a:lnTo>
                <a:lnTo>
                  <a:pt x="1" y="481066"/>
                </a:lnTo>
                <a:lnTo>
                  <a:pt x="1" y="348539"/>
                </a:lnTo>
                <a:lnTo>
                  <a:pt x="2" y="348539"/>
                </a:lnTo>
                <a:lnTo>
                  <a:pt x="2" y="3162"/>
                </a:lnTo>
                <a:cubicBezTo>
                  <a:pt x="2" y="3162"/>
                  <a:pt x="771293" y="-324"/>
                  <a:pt x="1562216" y="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BA38739-135D-4AF4-8B9D-F28B606324BD}"/>
              </a:ext>
            </a:extLst>
          </p:cNvPr>
          <p:cNvSpPr/>
          <p:nvPr userDrawn="1"/>
        </p:nvSpPr>
        <p:spPr>
          <a:xfrm>
            <a:off x="342402" y="0"/>
            <a:ext cx="1784313" cy="6858000"/>
          </a:xfrm>
          <a:custGeom>
            <a:avLst/>
            <a:gdLst>
              <a:gd name="connsiteX0" fmla="*/ 652884 w 1784313"/>
              <a:gd name="connsiteY0" fmla="*/ 6458598 h 6858000"/>
              <a:gd name="connsiteX1" fmla="*/ 802318 w 1784313"/>
              <a:gd name="connsiteY1" fmla="*/ 6581346 h 6858000"/>
              <a:gd name="connsiteX2" fmla="*/ 857467 w 1784313"/>
              <a:gd name="connsiteY2" fmla="*/ 6627600 h 6858000"/>
              <a:gd name="connsiteX3" fmla="*/ 637290 w 1784313"/>
              <a:gd name="connsiteY3" fmla="*/ 6822898 h 6858000"/>
              <a:gd name="connsiteX4" fmla="*/ 601533 w 1784313"/>
              <a:gd name="connsiteY4" fmla="*/ 6858000 h 6858000"/>
              <a:gd name="connsiteX5" fmla="*/ 238242 w 1784313"/>
              <a:gd name="connsiteY5" fmla="*/ 6858000 h 6858000"/>
              <a:gd name="connsiteX6" fmla="*/ 298552 w 1784313"/>
              <a:gd name="connsiteY6" fmla="*/ 6787944 h 6858000"/>
              <a:gd name="connsiteX7" fmla="*/ 652884 w 1784313"/>
              <a:gd name="connsiteY7" fmla="*/ 6458598 h 6858000"/>
              <a:gd name="connsiteX8" fmla="*/ 291752 w 1784313"/>
              <a:gd name="connsiteY8" fmla="*/ 5513960 h 6858000"/>
              <a:gd name="connsiteX9" fmla="*/ 348680 w 1784313"/>
              <a:gd name="connsiteY9" fmla="*/ 5663394 h 6858000"/>
              <a:gd name="connsiteX10" fmla="*/ 428733 w 1784313"/>
              <a:gd name="connsiteY10" fmla="*/ 5787923 h 6858000"/>
              <a:gd name="connsiteX11" fmla="*/ 455418 w 1784313"/>
              <a:gd name="connsiteY11" fmla="*/ 5819944 h 6858000"/>
              <a:gd name="connsiteX12" fmla="*/ 1327117 w 1784313"/>
              <a:gd name="connsiteY12" fmla="*/ 5819944 h 6858000"/>
              <a:gd name="connsiteX13" fmla="*/ 1350243 w 1784313"/>
              <a:gd name="connsiteY13" fmla="*/ 5787923 h 6858000"/>
              <a:gd name="connsiteX14" fmla="*/ 1424960 w 1784313"/>
              <a:gd name="connsiteY14" fmla="*/ 5663394 h 6858000"/>
              <a:gd name="connsiteX15" fmla="*/ 1474771 w 1784313"/>
              <a:gd name="connsiteY15" fmla="*/ 5513960 h 6858000"/>
              <a:gd name="connsiteX16" fmla="*/ 410943 w 1784313"/>
              <a:gd name="connsiteY16" fmla="*/ 5078112 h 6858000"/>
              <a:gd name="connsiteX17" fmla="*/ 343342 w 1784313"/>
              <a:gd name="connsiteY17" fmla="*/ 5183070 h 6858000"/>
              <a:gd name="connsiteX18" fmla="*/ 282856 w 1784313"/>
              <a:gd name="connsiteY18" fmla="*/ 5360968 h 6858000"/>
              <a:gd name="connsiteX19" fmla="*/ 281078 w 1784313"/>
              <a:gd name="connsiteY19" fmla="*/ 5382316 h 6858000"/>
              <a:gd name="connsiteX20" fmla="*/ 1476551 w 1784313"/>
              <a:gd name="connsiteY20" fmla="*/ 5382316 h 6858000"/>
              <a:gd name="connsiteX21" fmla="*/ 1472993 w 1784313"/>
              <a:gd name="connsiteY21" fmla="*/ 5360968 h 6858000"/>
              <a:gd name="connsiteX22" fmla="*/ 1405392 w 1784313"/>
              <a:gd name="connsiteY22" fmla="*/ 5183070 h 6858000"/>
              <a:gd name="connsiteX23" fmla="*/ 1337791 w 1784313"/>
              <a:gd name="connsiteY23" fmla="*/ 5078112 h 6858000"/>
              <a:gd name="connsiteX24" fmla="*/ 435849 w 1784313"/>
              <a:gd name="connsiteY24" fmla="*/ 3537517 h 6858000"/>
              <a:gd name="connsiteX25" fmla="*/ 480324 w 1784313"/>
              <a:gd name="connsiteY25" fmla="*/ 3676278 h 6858000"/>
              <a:gd name="connsiteX26" fmla="*/ 540809 w 1784313"/>
              <a:gd name="connsiteY26" fmla="*/ 3800806 h 6858000"/>
              <a:gd name="connsiteX27" fmla="*/ 556819 w 1784313"/>
              <a:gd name="connsiteY27" fmla="*/ 3825712 h 6858000"/>
              <a:gd name="connsiteX28" fmla="*/ 556819 w 1784313"/>
              <a:gd name="connsiteY28" fmla="*/ 3827490 h 6858000"/>
              <a:gd name="connsiteX29" fmla="*/ 1353801 w 1784313"/>
              <a:gd name="connsiteY29" fmla="*/ 3827490 h 6858000"/>
              <a:gd name="connsiteX30" fmla="*/ 1369813 w 1784313"/>
              <a:gd name="connsiteY30" fmla="*/ 3802584 h 6858000"/>
              <a:gd name="connsiteX31" fmla="*/ 1396497 w 1784313"/>
              <a:gd name="connsiteY31" fmla="*/ 3756331 h 6858000"/>
              <a:gd name="connsiteX32" fmla="*/ 1394718 w 1784313"/>
              <a:gd name="connsiteY32" fmla="*/ 3756331 h 6858000"/>
              <a:gd name="connsiteX33" fmla="*/ 1432076 w 1784313"/>
              <a:gd name="connsiteY33" fmla="*/ 3676277 h 6858000"/>
              <a:gd name="connsiteX34" fmla="*/ 1471213 w 1784313"/>
              <a:gd name="connsiteY34" fmla="*/ 3537517 h 6858000"/>
              <a:gd name="connsiteX35" fmla="*/ 1017575 w 1784313"/>
              <a:gd name="connsiteY35" fmla="*/ 3537517 h 6858000"/>
              <a:gd name="connsiteX36" fmla="*/ 1015795 w 1784313"/>
              <a:gd name="connsiteY36" fmla="*/ 3537517 h 6858000"/>
              <a:gd name="connsiteX37" fmla="*/ 508787 w 1784313"/>
              <a:gd name="connsiteY37" fmla="*/ 3121236 h 6858000"/>
              <a:gd name="connsiteX38" fmla="*/ 464312 w 1784313"/>
              <a:gd name="connsiteY38" fmla="*/ 3194174 h 6858000"/>
              <a:gd name="connsiteX39" fmla="*/ 418059 w 1784313"/>
              <a:gd name="connsiteY39" fmla="*/ 3372072 h 6858000"/>
              <a:gd name="connsiteX40" fmla="*/ 419839 w 1784313"/>
              <a:gd name="connsiteY40" fmla="*/ 3411209 h 6858000"/>
              <a:gd name="connsiteX41" fmla="*/ 1015795 w 1784313"/>
              <a:gd name="connsiteY41" fmla="*/ 3411209 h 6858000"/>
              <a:gd name="connsiteX42" fmla="*/ 1017575 w 1784313"/>
              <a:gd name="connsiteY42" fmla="*/ 3411209 h 6858000"/>
              <a:gd name="connsiteX43" fmla="*/ 1478329 w 1784313"/>
              <a:gd name="connsiteY43" fmla="*/ 3411209 h 6858000"/>
              <a:gd name="connsiteX44" fmla="*/ 1474772 w 1784313"/>
              <a:gd name="connsiteY44" fmla="*/ 3372071 h 6858000"/>
              <a:gd name="connsiteX45" fmla="*/ 1426740 w 1784313"/>
              <a:gd name="connsiteY45" fmla="*/ 3194174 h 6858000"/>
              <a:gd name="connsiteX46" fmla="*/ 1423182 w 1784313"/>
              <a:gd name="connsiteY46" fmla="*/ 3185280 h 6858000"/>
              <a:gd name="connsiteX47" fmla="*/ 1391161 w 1784313"/>
              <a:gd name="connsiteY47" fmla="*/ 3121237 h 6858000"/>
              <a:gd name="connsiteX48" fmla="*/ 458976 w 1784313"/>
              <a:gd name="connsiteY48" fmla="*/ 1634012 h 6858000"/>
              <a:gd name="connsiteX49" fmla="*/ 498114 w 1784313"/>
              <a:gd name="connsiteY49" fmla="*/ 1794120 h 6858000"/>
              <a:gd name="connsiteX50" fmla="*/ 558599 w 1784313"/>
              <a:gd name="connsiteY50" fmla="*/ 1918648 h 6858000"/>
              <a:gd name="connsiteX51" fmla="*/ 562157 w 1784313"/>
              <a:gd name="connsiteY51" fmla="*/ 1922206 h 6858000"/>
              <a:gd name="connsiteX52" fmla="*/ 1394718 w 1784313"/>
              <a:gd name="connsiteY52" fmla="*/ 1922206 h 6858000"/>
              <a:gd name="connsiteX53" fmla="*/ 1396497 w 1784313"/>
              <a:gd name="connsiteY53" fmla="*/ 1918648 h 6858000"/>
              <a:gd name="connsiteX54" fmla="*/ 1456982 w 1784313"/>
              <a:gd name="connsiteY54" fmla="*/ 1794120 h 6858000"/>
              <a:gd name="connsiteX55" fmla="*/ 1497899 w 1784313"/>
              <a:gd name="connsiteY55" fmla="*/ 1634012 h 6858000"/>
              <a:gd name="connsiteX56" fmla="*/ 560377 w 1784313"/>
              <a:gd name="connsiteY56" fmla="*/ 1217731 h 6858000"/>
              <a:gd name="connsiteX57" fmla="*/ 519461 w 1784313"/>
              <a:gd name="connsiteY57" fmla="*/ 1294226 h 6858000"/>
              <a:gd name="connsiteX58" fmla="*/ 458976 w 1784313"/>
              <a:gd name="connsiteY58" fmla="*/ 1472124 h 6858000"/>
              <a:gd name="connsiteX59" fmla="*/ 453638 w 1784313"/>
              <a:gd name="connsiteY59" fmla="*/ 1507703 h 6858000"/>
              <a:gd name="connsiteX60" fmla="*/ 1503235 w 1784313"/>
              <a:gd name="connsiteY60" fmla="*/ 1507703 h 6858000"/>
              <a:gd name="connsiteX61" fmla="*/ 1499677 w 1784313"/>
              <a:gd name="connsiteY61" fmla="*/ 1472124 h 6858000"/>
              <a:gd name="connsiteX62" fmla="*/ 1444530 w 1784313"/>
              <a:gd name="connsiteY62" fmla="*/ 1294226 h 6858000"/>
              <a:gd name="connsiteX63" fmla="*/ 1405392 w 1784313"/>
              <a:gd name="connsiteY63" fmla="*/ 1217731 h 6858000"/>
              <a:gd name="connsiteX64" fmla="*/ 1196463 w 1784313"/>
              <a:gd name="connsiteY64" fmla="*/ 0 h 6858000"/>
              <a:gd name="connsiteX65" fmla="*/ 1527579 w 1784313"/>
              <a:gd name="connsiteY65" fmla="*/ 0 h 6858000"/>
              <a:gd name="connsiteX66" fmla="*/ 1524583 w 1784313"/>
              <a:gd name="connsiteY66" fmla="*/ 6246 h 6858000"/>
              <a:gd name="connsiteX67" fmla="*/ 1167009 w 1784313"/>
              <a:gd name="connsiteY67" fmla="*/ 467002 h 6858000"/>
              <a:gd name="connsiteX68" fmla="*/ 1149220 w 1784313"/>
              <a:gd name="connsiteY68" fmla="*/ 488350 h 6858000"/>
              <a:gd name="connsiteX69" fmla="*/ 1131430 w 1784313"/>
              <a:gd name="connsiteY69" fmla="*/ 509698 h 6858000"/>
              <a:gd name="connsiteX70" fmla="*/ 1019353 w 1784313"/>
              <a:gd name="connsiteY70" fmla="*/ 637784 h 6858000"/>
              <a:gd name="connsiteX71" fmla="*/ 957090 w 1784313"/>
              <a:gd name="connsiteY71" fmla="*/ 707163 h 6858000"/>
              <a:gd name="connsiteX72" fmla="*/ 939300 w 1784313"/>
              <a:gd name="connsiteY72" fmla="*/ 728511 h 6858000"/>
              <a:gd name="connsiteX73" fmla="*/ 921511 w 1784313"/>
              <a:gd name="connsiteY73" fmla="*/ 749859 h 6858000"/>
              <a:gd name="connsiteX74" fmla="*/ 640432 w 1784313"/>
              <a:gd name="connsiteY74" fmla="*/ 1098538 h 6858000"/>
              <a:gd name="connsiteX75" fmla="*/ 1323559 w 1784313"/>
              <a:gd name="connsiteY75" fmla="*/ 1098538 h 6858000"/>
              <a:gd name="connsiteX76" fmla="*/ 1001563 w 1784313"/>
              <a:gd name="connsiteY76" fmla="*/ 746301 h 6858000"/>
              <a:gd name="connsiteX77" fmla="*/ 1069165 w 1784313"/>
              <a:gd name="connsiteY77" fmla="*/ 669806 h 6858000"/>
              <a:gd name="connsiteX78" fmla="*/ 1175903 w 1784313"/>
              <a:gd name="connsiteY78" fmla="*/ 547056 h 6858000"/>
              <a:gd name="connsiteX79" fmla="*/ 1784313 w 1784313"/>
              <a:gd name="connsiteY79" fmla="*/ 1545063 h 6858000"/>
              <a:gd name="connsiteX80" fmla="*/ 1238168 w 1784313"/>
              <a:gd name="connsiteY80" fmla="*/ 2495036 h 6858000"/>
              <a:gd name="connsiteX81" fmla="*/ 1117198 w 1784313"/>
              <a:gd name="connsiteY81" fmla="*/ 2397192 h 6858000"/>
              <a:gd name="connsiteX82" fmla="*/ 1030027 w 1784313"/>
              <a:gd name="connsiteY82" fmla="*/ 2327813 h 6858000"/>
              <a:gd name="connsiteX83" fmla="*/ 1309327 w 1784313"/>
              <a:gd name="connsiteY83" fmla="*/ 2050292 h 6858000"/>
              <a:gd name="connsiteX84" fmla="*/ 652884 w 1784313"/>
              <a:gd name="connsiteY84" fmla="*/ 2050292 h 6858000"/>
              <a:gd name="connsiteX85" fmla="*/ 942858 w 1784313"/>
              <a:gd name="connsiteY85" fmla="*/ 2327813 h 6858000"/>
              <a:gd name="connsiteX86" fmla="*/ 964206 w 1784313"/>
              <a:gd name="connsiteY86" fmla="*/ 2345603 h 6858000"/>
              <a:gd name="connsiteX87" fmla="*/ 985554 w 1784313"/>
              <a:gd name="connsiteY87" fmla="*/ 2363392 h 6858000"/>
              <a:gd name="connsiteX88" fmla="*/ 1076281 w 1784313"/>
              <a:gd name="connsiteY88" fmla="*/ 2436330 h 6858000"/>
              <a:gd name="connsiteX89" fmla="*/ 1193693 w 1784313"/>
              <a:gd name="connsiteY89" fmla="*/ 2530616 h 6858000"/>
              <a:gd name="connsiteX90" fmla="*/ 1215041 w 1784313"/>
              <a:gd name="connsiteY90" fmla="*/ 2548406 h 6858000"/>
              <a:gd name="connsiteX91" fmla="*/ 1236389 w 1784313"/>
              <a:gd name="connsiteY91" fmla="*/ 2566196 h 6858000"/>
              <a:gd name="connsiteX92" fmla="*/ 1718492 w 1784313"/>
              <a:gd name="connsiteY92" fmla="*/ 3187058 h 6858000"/>
              <a:gd name="connsiteX93" fmla="*/ 1716713 w 1784313"/>
              <a:gd name="connsiteY93" fmla="*/ 3187058 h 6858000"/>
              <a:gd name="connsiteX94" fmla="*/ 1755850 w 1784313"/>
              <a:gd name="connsiteY94" fmla="*/ 3445010 h 6858000"/>
              <a:gd name="connsiteX95" fmla="*/ 1693587 w 1784313"/>
              <a:gd name="connsiteY95" fmla="*/ 3756331 h 6858000"/>
              <a:gd name="connsiteX96" fmla="*/ 1695365 w 1784313"/>
              <a:gd name="connsiteY96" fmla="*/ 3756331 h 6858000"/>
              <a:gd name="connsiteX97" fmla="*/ 1152777 w 1784313"/>
              <a:gd name="connsiteY97" fmla="*/ 4414552 h 6858000"/>
              <a:gd name="connsiteX98" fmla="*/ 1131430 w 1784313"/>
              <a:gd name="connsiteY98" fmla="*/ 4432342 h 6858000"/>
              <a:gd name="connsiteX99" fmla="*/ 1110082 w 1784313"/>
              <a:gd name="connsiteY99" fmla="*/ 4450132 h 6858000"/>
              <a:gd name="connsiteX100" fmla="*/ 935742 w 1784313"/>
              <a:gd name="connsiteY100" fmla="*/ 4590672 h 6858000"/>
              <a:gd name="connsiteX101" fmla="*/ 901941 w 1784313"/>
              <a:gd name="connsiteY101" fmla="*/ 4617356 h 6858000"/>
              <a:gd name="connsiteX102" fmla="*/ 878815 w 1784313"/>
              <a:gd name="connsiteY102" fmla="*/ 4635145 h 6858000"/>
              <a:gd name="connsiteX103" fmla="*/ 857467 w 1784313"/>
              <a:gd name="connsiteY103" fmla="*/ 4652935 h 6858000"/>
              <a:gd name="connsiteX104" fmla="*/ 524797 w 1784313"/>
              <a:gd name="connsiteY104" fmla="*/ 4946467 h 6858000"/>
              <a:gd name="connsiteX105" fmla="*/ 1234610 w 1784313"/>
              <a:gd name="connsiteY105" fmla="*/ 4946467 h 6858000"/>
              <a:gd name="connsiteX106" fmla="*/ 948194 w 1784313"/>
              <a:gd name="connsiteY106" fmla="*/ 4656493 h 6858000"/>
              <a:gd name="connsiteX107" fmla="*/ 980216 w 1784313"/>
              <a:gd name="connsiteY107" fmla="*/ 4631587 h 6858000"/>
              <a:gd name="connsiteX108" fmla="*/ 1154556 w 1784313"/>
              <a:gd name="connsiteY108" fmla="*/ 4489269 h 6858000"/>
              <a:gd name="connsiteX109" fmla="*/ 1761188 w 1784313"/>
              <a:gd name="connsiteY109" fmla="*/ 5435685 h 6858000"/>
              <a:gd name="connsiteX110" fmla="*/ 1149220 w 1784313"/>
              <a:gd name="connsiteY110" fmla="*/ 6382101 h 6858000"/>
              <a:gd name="connsiteX111" fmla="*/ 1074503 w 1784313"/>
              <a:gd name="connsiteY111" fmla="*/ 6319838 h 6858000"/>
              <a:gd name="connsiteX112" fmla="*/ 944636 w 1784313"/>
              <a:gd name="connsiteY112" fmla="*/ 6213099 h 6858000"/>
              <a:gd name="connsiteX113" fmla="*/ 1216821 w 1784313"/>
              <a:gd name="connsiteY113" fmla="*/ 5953368 h 6858000"/>
              <a:gd name="connsiteX114" fmla="*/ 572831 w 1784313"/>
              <a:gd name="connsiteY114" fmla="*/ 5953368 h 6858000"/>
              <a:gd name="connsiteX115" fmla="*/ 857467 w 1784313"/>
              <a:gd name="connsiteY115" fmla="*/ 6213099 h 6858000"/>
              <a:gd name="connsiteX116" fmla="*/ 878815 w 1784313"/>
              <a:gd name="connsiteY116" fmla="*/ 6230889 h 6858000"/>
              <a:gd name="connsiteX117" fmla="*/ 900163 w 1784313"/>
              <a:gd name="connsiteY117" fmla="*/ 6248679 h 6858000"/>
              <a:gd name="connsiteX118" fmla="*/ 1031807 w 1784313"/>
              <a:gd name="connsiteY118" fmla="*/ 6358975 h 6858000"/>
              <a:gd name="connsiteX119" fmla="*/ 1104744 w 1784313"/>
              <a:gd name="connsiteY119" fmla="*/ 6419461 h 6858000"/>
              <a:gd name="connsiteX120" fmla="*/ 1126092 w 1784313"/>
              <a:gd name="connsiteY120" fmla="*/ 6437250 h 6858000"/>
              <a:gd name="connsiteX121" fmla="*/ 1147440 w 1784313"/>
              <a:gd name="connsiteY121" fmla="*/ 6455040 h 6858000"/>
              <a:gd name="connsiteX122" fmla="*/ 1456655 w 1784313"/>
              <a:gd name="connsiteY122" fmla="*/ 6730940 h 6858000"/>
              <a:gd name="connsiteX123" fmla="*/ 1574943 w 1784313"/>
              <a:gd name="connsiteY123" fmla="*/ 6858000 h 6858000"/>
              <a:gd name="connsiteX124" fmla="*/ 1205808 w 1784313"/>
              <a:gd name="connsiteY124" fmla="*/ 6858000 h 6858000"/>
              <a:gd name="connsiteX125" fmla="*/ 1110361 w 1784313"/>
              <a:gd name="connsiteY125" fmla="*/ 6768562 h 6858000"/>
              <a:gd name="connsiteX126" fmla="*/ 941078 w 1784313"/>
              <a:gd name="connsiteY126" fmla="*/ 6624042 h 6858000"/>
              <a:gd name="connsiteX127" fmla="*/ 919730 w 1784313"/>
              <a:gd name="connsiteY127" fmla="*/ 6606252 h 6858000"/>
              <a:gd name="connsiteX128" fmla="*/ 898383 w 1784313"/>
              <a:gd name="connsiteY128" fmla="*/ 6588462 h 6858000"/>
              <a:gd name="connsiteX129" fmla="*/ 839677 w 1784313"/>
              <a:gd name="connsiteY129" fmla="*/ 6540431 h 6858000"/>
              <a:gd name="connsiteX130" fmla="*/ 693801 w 1784313"/>
              <a:gd name="connsiteY130" fmla="*/ 6419461 h 6858000"/>
              <a:gd name="connsiteX131" fmla="*/ 672454 w 1784313"/>
              <a:gd name="connsiteY131" fmla="*/ 6401671 h 6858000"/>
              <a:gd name="connsiteX132" fmla="*/ 651106 w 1784313"/>
              <a:gd name="connsiteY132" fmla="*/ 6383881 h 6858000"/>
              <a:gd name="connsiteX133" fmla="*/ 0 w 1784313"/>
              <a:gd name="connsiteY133" fmla="*/ 5416117 h 6858000"/>
              <a:gd name="connsiteX134" fmla="*/ 672454 w 1784313"/>
              <a:gd name="connsiteY134" fmla="*/ 4462585 h 6858000"/>
              <a:gd name="connsiteX135" fmla="*/ 693801 w 1784313"/>
              <a:gd name="connsiteY135" fmla="*/ 4444796 h 6858000"/>
              <a:gd name="connsiteX136" fmla="*/ 715149 w 1784313"/>
              <a:gd name="connsiteY136" fmla="*/ 4427006 h 6858000"/>
              <a:gd name="connsiteX137" fmla="*/ 752506 w 1784313"/>
              <a:gd name="connsiteY137" fmla="*/ 4396762 h 6858000"/>
              <a:gd name="connsiteX138" fmla="*/ 923288 w 1784313"/>
              <a:gd name="connsiteY138" fmla="*/ 4259782 h 6858000"/>
              <a:gd name="connsiteX139" fmla="*/ 944636 w 1784313"/>
              <a:gd name="connsiteY139" fmla="*/ 4241992 h 6858000"/>
              <a:gd name="connsiteX140" fmla="*/ 965984 w 1784313"/>
              <a:gd name="connsiteY140" fmla="*/ 4224202 h 6858000"/>
              <a:gd name="connsiteX141" fmla="*/ 1257736 w 1784313"/>
              <a:gd name="connsiteY141" fmla="*/ 3944902 h 6858000"/>
              <a:gd name="connsiteX142" fmla="*/ 642210 w 1784313"/>
              <a:gd name="connsiteY142" fmla="*/ 3944902 h 6858000"/>
              <a:gd name="connsiteX143" fmla="*/ 882373 w 1784313"/>
              <a:gd name="connsiteY143" fmla="*/ 4220645 h 6858000"/>
              <a:gd name="connsiteX144" fmla="*/ 711591 w 1784313"/>
              <a:gd name="connsiteY144" fmla="*/ 4357625 h 6858000"/>
              <a:gd name="connsiteX145" fmla="*/ 674232 w 1784313"/>
              <a:gd name="connsiteY145" fmla="*/ 4387868 h 6858000"/>
              <a:gd name="connsiteX146" fmla="*/ 138760 w 1784313"/>
              <a:gd name="connsiteY146" fmla="*/ 3366735 h 6858000"/>
              <a:gd name="connsiteX147" fmla="*/ 727601 w 1784313"/>
              <a:gd name="connsiteY147" fmla="*/ 2555522 h 6858000"/>
              <a:gd name="connsiteX148" fmla="*/ 850351 w 1784313"/>
              <a:gd name="connsiteY148" fmla="*/ 2655145 h 6858000"/>
              <a:gd name="connsiteX149" fmla="*/ 937520 w 1784313"/>
              <a:gd name="connsiteY149" fmla="*/ 2724524 h 6858000"/>
              <a:gd name="connsiteX150" fmla="*/ 619084 w 1784313"/>
              <a:gd name="connsiteY150" fmla="*/ 2991370 h 6858000"/>
              <a:gd name="connsiteX151" fmla="*/ 1307548 w 1784313"/>
              <a:gd name="connsiteY151" fmla="*/ 2991370 h 6858000"/>
              <a:gd name="connsiteX152" fmla="*/ 1030027 w 1784313"/>
              <a:gd name="connsiteY152" fmla="*/ 2726303 h 6858000"/>
              <a:gd name="connsiteX153" fmla="*/ 1008679 w 1784313"/>
              <a:gd name="connsiteY153" fmla="*/ 2708514 h 6858000"/>
              <a:gd name="connsiteX154" fmla="*/ 985553 w 1784313"/>
              <a:gd name="connsiteY154" fmla="*/ 2690724 h 6858000"/>
              <a:gd name="connsiteX155" fmla="*/ 893047 w 1784313"/>
              <a:gd name="connsiteY155" fmla="*/ 2616007 h 6858000"/>
              <a:gd name="connsiteX156" fmla="*/ 775634 w 1784313"/>
              <a:gd name="connsiteY156" fmla="*/ 2521720 h 6858000"/>
              <a:gd name="connsiteX157" fmla="*/ 754286 w 1784313"/>
              <a:gd name="connsiteY157" fmla="*/ 2503931 h 6858000"/>
              <a:gd name="connsiteX158" fmla="*/ 732939 w 1784313"/>
              <a:gd name="connsiteY158" fmla="*/ 2486141 h 6858000"/>
              <a:gd name="connsiteX159" fmla="*/ 177898 w 1784313"/>
              <a:gd name="connsiteY159" fmla="*/ 1537947 h 6858000"/>
              <a:gd name="connsiteX160" fmla="*/ 732939 w 1784313"/>
              <a:gd name="connsiteY160" fmla="*/ 557729 h 6858000"/>
              <a:gd name="connsiteX161" fmla="*/ 750728 w 1784313"/>
              <a:gd name="connsiteY161" fmla="*/ 536382 h 6858000"/>
              <a:gd name="connsiteX162" fmla="*/ 768518 w 1784313"/>
              <a:gd name="connsiteY162" fmla="*/ 515034 h 6858000"/>
              <a:gd name="connsiteX163" fmla="*/ 804098 w 1784313"/>
              <a:gd name="connsiteY163" fmla="*/ 475896 h 6858000"/>
              <a:gd name="connsiteX164" fmla="*/ 942858 w 1784313"/>
              <a:gd name="connsiteY164" fmla="*/ 317568 h 6858000"/>
              <a:gd name="connsiteX165" fmla="*/ 960648 w 1784313"/>
              <a:gd name="connsiteY165" fmla="*/ 296221 h 6858000"/>
              <a:gd name="connsiteX166" fmla="*/ 978438 w 1784313"/>
              <a:gd name="connsiteY166" fmla="*/ 274873 h 6858000"/>
              <a:gd name="connsiteX167" fmla="*/ 1141881 w 1784313"/>
              <a:gd name="connsiteY167" fmla="*/ 75850 h 6858000"/>
              <a:gd name="connsiteX168" fmla="*/ 293257 w 1784313"/>
              <a:gd name="connsiteY168" fmla="*/ 0 h 6858000"/>
              <a:gd name="connsiteX169" fmla="*/ 612950 w 1784313"/>
              <a:gd name="connsiteY169" fmla="*/ 0 h 6858000"/>
              <a:gd name="connsiteX170" fmla="*/ 687130 w 1784313"/>
              <a:gd name="connsiteY170" fmla="*/ 82299 h 6858000"/>
              <a:gd name="connsiteX171" fmla="*/ 898384 w 1784313"/>
              <a:gd name="connsiteY171" fmla="*/ 278431 h 6858000"/>
              <a:gd name="connsiteX172" fmla="*/ 754286 w 1784313"/>
              <a:gd name="connsiteY172" fmla="*/ 443875 h 6858000"/>
              <a:gd name="connsiteX173" fmla="*/ 725823 w 1784313"/>
              <a:gd name="connsiteY173" fmla="*/ 477677 h 6858000"/>
              <a:gd name="connsiteX174" fmla="*/ 295310 w 1784313"/>
              <a:gd name="connsiteY174" fmla="*/ 44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1784313" h="6858000">
                <a:moveTo>
                  <a:pt x="652884" y="6458598"/>
                </a:moveTo>
                <a:cubicBezTo>
                  <a:pt x="700917" y="6499513"/>
                  <a:pt x="750728" y="6540431"/>
                  <a:pt x="802318" y="6581346"/>
                </a:cubicBezTo>
                <a:cubicBezTo>
                  <a:pt x="820108" y="6597358"/>
                  <a:pt x="839677" y="6611590"/>
                  <a:pt x="857467" y="6627600"/>
                </a:cubicBezTo>
                <a:cubicBezTo>
                  <a:pt x="780526" y="6693422"/>
                  <a:pt x="705920" y="6758466"/>
                  <a:pt x="637290" y="6822898"/>
                </a:cubicBezTo>
                <a:lnTo>
                  <a:pt x="601533" y="6858000"/>
                </a:lnTo>
                <a:lnTo>
                  <a:pt x="238242" y="6858000"/>
                </a:lnTo>
                <a:lnTo>
                  <a:pt x="298552" y="6787944"/>
                </a:lnTo>
                <a:cubicBezTo>
                  <a:pt x="403466" y="6675160"/>
                  <a:pt x="526799" y="6566004"/>
                  <a:pt x="652884" y="6458598"/>
                </a:cubicBezTo>
                <a:close/>
                <a:moveTo>
                  <a:pt x="291752" y="5513960"/>
                </a:moveTo>
                <a:cubicBezTo>
                  <a:pt x="302426" y="5563772"/>
                  <a:pt x="321994" y="5613583"/>
                  <a:pt x="348680" y="5663394"/>
                </a:cubicBezTo>
                <a:cubicBezTo>
                  <a:pt x="370027" y="5704312"/>
                  <a:pt x="398491" y="5747007"/>
                  <a:pt x="428733" y="5787923"/>
                </a:cubicBezTo>
                <a:cubicBezTo>
                  <a:pt x="435849" y="5798597"/>
                  <a:pt x="444744" y="5809270"/>
                  <a:pt x="455418" y="5819944"/>
                </a:cubicBezTo>
                <a:lnTo>
                  <a:pt x="1327117" y="5819944"/>
                </a:lnTo>
                <a:cubicBezTo>
                  <a:pt x="1334233" y="5809270"/>
                  <a:pt x="1343127" y="5798597"/>
                  <a:pt x="1350243" y="5787923"/>
                </a:cubicBezTo>
                <a:cubicBezTo>
                  <a:pt x="1380487" y="5747007"/>
                  <a:pt x="1405392" y="5706090"/>
                  <a:pt x="1424960" y="5663394"/>
                </a:cubicBezTo>
                <a:cubicBezTo>
                  <a:pt x="1448088" y="5613583"/>
                  <a:pt x="1465878" y="5563772"/>
                  <a:pt x="1474771" y="5513960"/>
                </a:cubicBezTo>
                <a:close/>
                <a:moveTo>
                  <a:pt x="410943" y="5078112"/>
                </a:moveTo>
                <a:cubicBezTo>
                  <a:pt x="386037" y="5111911"/>
                  <a:pt x="362911" y="5147491"/>
                  <a:pt x="343342" y="5183070"/>
                </a:cubicBezTo>
                <a:cubicBezTo>
                  <a:pt x="311320" y="5239998"/>
                  <a:pt x="291752" y="5300483"/>
                  <a:pt x="282856" y="5360968"/>
                </a:cubicBezTo>
                <a:cubicBezTo>
                  <a:pt x="281079" y="5368084"/>
                  <a:pt x="281079" y="5375200"/>
                  <a:pt x="281078" y="5382316"/>
                </a:cubicBezTo>
                <a:lnTo>
                  <a:pt x="1476551" y="5382316"/>
                </a:lnTo>
                <a:cubicBezTo>
                  <a:pt x="1474771" y="5375200"/>
                  <a:pt x="1474771" y="5368084"/>
                  <a:pt x="1472993" y="5360968"/>
                </a:cubicBezTo>
                <a:cubicBezTo>
                  <a:pt x="1460540" y="5302263"/>
                  <a:pt x="1437414" y="5241778"/>
                  <a:pt x="1405392" y="5183070"/>
                </a:cubicBezTo>
                <a:cubicBezTo>
                  <a:pt x="1385823" y="5147491"/>
                  <a:pt x="1362697" y="5113691"/>
                  <a:pt x="1337791" y="5078112"/>
                </a:cubicBezTo>
                <a:close/>
                <a:moveTo>
                  <a:pt x="435849" y="3537517"/>
                </a:moveTo>
                <a:cubicBezTo>
                  <a:pt x="446522" y="3583771"/>
                  <a:pt x="462534" y="3630024"/>
                  <a:pt x="480324" y="3676278"/>
                </a:cubicBezTo>
                <a:cubicBezTo>
                  <a:pt x="496334" y="3718973"/>
                  <a:pt x="517681" y="3759888"/>
                  <a:pt x="540809" y="3800806"/>
                </a:cubicBezTo>
                <a:cubicBezTo>
                  <a:pt x="546145" y="3807922"/>
                  <a:pt x="551483" y="3816816"/>
                  <a:pt x="556819" y="3825712"/>
                </a:cubicBezTo>
                <a:lnTo>
                  <a:pt x="556819" y="3827490"/>
                </a:lnTo>
                <a:lnTo>
                  <a:pt x="1353801" y="3827490"/>
                </a:lnTo>
                <a:cubicBezTo>
                  <a:pt x="1359139" y="3820374"/>
                  <a:pt x="1364475" y="3811480"/>
                  <a:pt x="1369813" y="3802584"/>
                </a:cubicBezTo>
                <a:cubicBezTo>
                  <a:pt x="1378707" y="3786574"/>
                  <a:pt x="1387603" y="3772342"/>
                  <a:pt x="1396497" y="3756331"/>
                </a:cubicBezTo>
                <a:lnTo>
                  <a:pt x="1394718" y="3756331"/>
                </a:lnTo>
                <a:cubicBezTo>
                  <a:pt x="1408950" y="3729647"/>
                  <a:pt x="1421402" y="3702961"/>
                  <a:pt x="1432076" y="3676277"/>
                </a:cubicBezTo>
                <a:cubicBezTo>
                  <a:pt x="1449866" y="3631802"/>
                  <a:pt x="1464098" y="3585549"/>
                  <a:pt x="1471213" y="3537517"/>
                </a:cubicBezTo>
                <a:lnTo>
                  <a:pt x="1017575" y="3537517"/>
                </a:lnTo>
                <a:lnTo>
                  <a:pt x="1015795" y="3537517"/>
                </a:lnTo>
                <a:close/>
                <a:moveTo>
                  <a:pt x="508787" y="3121236"/>
                </a:moveTo>
                <a:cubicBezTo>
                  <a:pt x="492776" y="3146142"/>
                  <a:pt x="476766" y="3169268"/>
                  <a:pt x="464312" y="3194174"/>
                </a:cubicBezTo>
                <a:cubicBezTo>
                  <a:pt x="435849" y="3251101"/>
                  <a:pt x="418059" y="3309808"/>
                  <a:pt x="418059" y="3372072"/>
                </a:cubicBezTo>
                <a:cubicBezTo>
                  <a:pt x="418059" y="3384526"/>
                  <a:pt x="418059" y="3398757"/>
                  <a:pt x="419839" y="3411209"/>
                </a:cubicBezTo>
                <a:lnTo>
                  <a:pt x="1015795" y="3411209"/>
                </a:lnTo>
                <a:lnTo>
                  <a:pt x="1017575" y="3411209"/>
                </a:lnTo>
                <a:lnTo>
                  <a:pt x="1478329" y="3411209"/>
                </a:lnTo>
                <a:cubicBezTo>
                  <a:pt x="1476551" y="3396977"/>
                  <a:pt x="1476551" y="3384525"/>
                  <a:pt x="1474772" y="3372071"/>
                </a:cubicBezTo>
                <a:cubicBezTo>
                  <a:pt x="1467656" y="3309808"/>
                  <a:pt x="1451646" y="3249323"/>
                  <a:pt x="1426740" y="3194174"/>
                </a:cubicBezTo>
                <a:cubicBezTo>
                  <a:pt x="1426740" y="3190616"/>
                  <a:pt x="1424960" y="3188838"/>
                  <a:pt x="1423182" y="3185280"/>
                </a:cubicBezTo>
                <a:cubicBezTo>
                  <a:pt x="1414286" y="3163932"/>
                  <a:pt x="1403612" y="3142584"/>
                  <a:pt x="1391161" y="3121237"/>
                </a:cubicBezTo>
                <a:close/>
                <a:moveTo>
                  <a:pt x="458976" y="1634012"/>
                </a:moveTo>
                <a:cubicBezTo>
                  <a:pt x="466092" y="1689159"/>
                  <a:pt x="478544" y="1742528"/>
                  <a:pt x="498114" y="1794120"/>
                </a:cubicBezTo>
                <a:cubicBezTo>
                  <a:pt x="514124" y="1836815"/>
                  <a:pt x="535471" y="1879510"/>
                  <a:pt x="558599" y="1918648"/>
                </a:cubicBezTo>
                <a:cubicBezTo>
                  <a:pt x="560377" y="1920426"/>
                  <a:pt x="560377" y="1920426"/>
                  <a:pt x="562157" y="1922206"/>
                </a:cubicBezTo>
                <a:lnTo>
                  <a:pt x="1394718" y="1922206"/>
                </a:lnTo>
                <a:cubicBezTo>
                  <a:pt x="1394719" y="1920426"/>
                  <a:pt x="1396497" y="1920426"/>
                  <a:pt x="1396497" y="1918648"/>
                </a:cubicBezTo>
                <a:cubicBezTo>
                  <a:pt x="1419624" y="1879510"/>
                  <a:pt x="1440972" y="1836815"/>
                  <a:pt x="1456982" y="1794120"/>
                </a:cubicBezTo>
                <a:cubicBezTo>
                  <a:pt x="1476551" y="1744308"/>
                  <a:pt x="1490783" y="1689159"/>
                  <a:pt x="1497899" y="1634012"/>
                </a:cubicBezTo>
                <a:close/>
                <a:moveTo>
                  <a:pt x="560377" y="1217731"/>
                </a:moveTo>
                <a:cubicBezTo>
                  <a:pt x="546145" y="1244415"/>
                  <a:pt x="531913" y="1269320"/>
                  <a:pt x="519461" y="1294226"/>
                </a:cubicBezTo>
                <a:cubicBezTo>
                  <a:pt x="489218" y="1354711"/>
                  <a:pt x="467870" y="1415197"/>
                  <a:pt x="458976" y="1472124"/>
                </a:cubicBezTo>
                <a:cubicBezTo>
                  <a:pt x="457196" y="1484577"/>
                  <a:pt x="455418" y="1497029"/>
                  <a:pt x="453638" y="1507703"/>
                </a:cubicBezTo>
                <a:lnTo>
                  <a:pt x="1503235" y="1507703"/>
                </a:lnTo>
                <a:cubicBezTo>
                  <a:pt x="1503235" y="1495251"/>
                  <a:pt x="1501457" y="1484577"/>
                  <a:pt x="1499677" y="1472124"/>
                </a:cubicBezTo>
                <a:cubicBezTo>
                  <a:pt x="1490783" y="1413418"/>
                  <a:pt x="1471214" y="1352933"/>
                  <a:pt x="1444530" y="1294226"/>
                </a:cubicBezTo>
                <a:cubicBezTo>
                  <a:pt x="1433856" y="1267542"/>
                  <a:pt x="1419624" y="1242637"/>
                  <a:pt x="1405392" y="1217731"/>
                </a:cubicBezTo>
                <a:close/>
                <a:moveTo>
                  <a:pt x="1196463" y="0"/>
                </a:moveTo>
                <a:lnTo>
                  <a:pt x="1527579" y="0"/>
                </a:lnTo>
                <a:lnTo>
                  <a:pt x="1524583" y="6246"/>
                </a:lnTo>
                <a:cubicBezTo>
                  <a:pt x="1432076" y="171692"/>
                  <a:pt x="1295096" y="319346"/>
                  <a:pt x="1167009" y="467002"/>
                </a:cubicBezTo>
                <a:cubicBezTo>
                  <a:pt x="1161671" y="474118"/>
                  <a:pt x="1154556" y="481234"/>
                  <a:pt x="1149220" y="488350"/>
                </a:cubicBezTo>
                <a:cubicBezTo>
                  <a:pt x="1143882" y="495466"/>
                  <a:pt x="1136766" y="502582"/>
                  <a:pt x="1131430" y="509698"/>
                </a:cubicBezTo>
                <a:cubicBezTo>
                  <a:pt x="1094070" y="552393"/>
                  <a:pt x="1056712" y="595089"/>
                  <a:pt x="1019353" y="637784"/>
                </a:cubicBezTo>
                <a:cubicBezTo>
                  <a:pt x="998005" y="660910"/>
                  <a:pt x="976658" y="684037"/>
                  <a:pt x="957090" y="707163"/>
                </a:cubicBezTo>
                <a:cubicBezTo>
                  <a:pt x="951752" y="714279"/>
                  <a:pt x="944636" y="721395"/>
                  <a:pt x="939300" y="728511"/>
                </a:cubicBezTo>
                <a:cubicBezTo>
                  <a:pt x="933962" y="735627"/>
                  <a:pt x="926846" y="742743"/>
                  <a:pt x="921511" y="749859"/>
                </a:cubicBezTo>
                <a:cubicBezTo>
                  <a:pt x="816550" y="869051"/>
                  <a:pt x="720485" y="986464"/>
                  <a:pt x="640432" y="1098538"/>
                </a:cubicBezTo>
                <a:lnTo>
                  <a:pt x="1323559" y="1098538"/>
                </a:lnTo>
                <a:cubicBezTo>
                  <a:pt x="1234610" y="981126"/>
                  <a:pt x="1122534" y="865493"/>
                  <a:pt x="1001563" y="746301"/>
                </a:cubicBezTo>
                <a:cubicBezTo>
                  <a:pt x="1024691" y="721395"/>
                  <a:pt x="1046039" y="694712"/>
                  <a:pt x="1069165" y="669806"/>
                </a:cubicBezTo>
                <a:cubicBezTo>
                  <a:pt x="1104744" y="628888"/>
                  <a:pt x="1140324" y="587973"/>
                  <a:pt x="1175903" y="547056"/>
                </a:cubicBezTo>
                <a:cubicBezTo>
                  <a:pt x="1501457" y="861935"/>
                  <a:pt x="1784314" y="1171477"/>
                  <a:pt x="1784313" y="1545063"/>
                </a:cubicBezTo>
                <a:cubicBezTo>
                  <a:pt x="1784314" y="1956006"/>
                  <a:pt x="1529921" y="2247758"/>
                  <a:pt x="1238168" y="2495036"/>
                </a:cubicBezTo>
                <a:cubicBezTo>
                  <a:pt x="1197251" y="2461235"/>
                  <a:pt x="1158114" y="2429214"/>
                  <a:pt x="1117198" y="2397192"/>
                </a:cubicBezTo>
                <a:cubicBezTo>
                  <a:pt x="1088734" y="2374066"/>
                  <a:pt x="1058491" y="2350939"/>
                  <a:pt x="1030027" y="2327813"/>
                </a:cubicBezTo>
                <a:cubicBezTo>
                  <a:pt x="1133208" y="2240642"/>
                  <a:pt x="1231052" y="2148135"/>
                  <a:pt x="1309327" y="2050292"/>
                </a:cubicBezTo>
                <a:lnTo>
                  <a:pt x="652884" y="2050292"/>
                </a:lnTo>
                <a:cubicBezTo>
                  <a:pt x="734717" y="2148135"/>
                  <a:pt x="836119" y="2238864"/>
                  <a:pt x="942858" y="2327813"/>
                </a:cubicBezTo>
                <a:cubicBezTo>
                  <a:pt x="949974" y="2333149"/>
                  <a:pt x="957090" y="2340265"/>
                  <a:pt x="964206" y="2345603"/>
                </a:cubicBezTo>
                <a:cubicBezTo>
                  <a:pt x="971322" y="2350938"/>
                  <a:pt x="978438" y="2358054"/>
                  <a:pt x="985554" y="2363392"/>
                </a:cubicBezTo>
                <a:cubicBezTo>
                  <a:pt x="1015795" y="2386518"/>
                  <a:pt x="1046039" y="2411424"/>
                  <a:pt x="1076281" y="2436330"/>
                </a:cubicBezTo>
                <a:cubicBezTo>
                  <a:pt x="1115418" y="2468351"/>
                  <a:pt x="1154555" y="2498595"/>
                  <a:pt x="1193693" y="2530616"/>
                </a:cubicBezTo>
                <a:cubicBezTo>
                  <a:pt x="1200809" y="2535952"/>
                  <a:pt x="1207925" y="2543068"/>
                  <a:pt x="1215041" y="2548406"/>
                </a:cubicBezTo>
                <a:cubicBezTo>
                  <a:pt x="1222157" y="2553742"/>
                  <a:pt x="1229272" y="2560858"/>
                  <a:pt x="1236389" y="2566196"/>
                </a:cubicBezTo>
                <a:cubicBezTo>
                  <a:pt x="1446308" y="2742313"/>
                  <a:pt x="1638437" y="2934443"/>
                  <a:pt x="1718492" y="3187058"/>
                </a:cubicBezTo>
                <a:lnTo>
                  <a:pt x="1716713" y="3187058"/>
                </a:lnTo>
                <a:cubicBezTo>
                  <a:pt x="1741618" y="3267113"/>
                  <a:pt x="1755850" y="3352504"/>
                  <a:pt x="1755850" y="3445010"/>
                </a:cubicBezTo>
                <a:cubicBezTo>
                  <a:pt x="1755850" y="3555307"/>
                  <a:pt x="1732724" y="3658488"/>
                  <a:pt x="1693587" y="3756331"/>
                </a:cubicBezTo>
                <a:lnTo>
                  <a:pt x="1695365" y="3756331"/>
                </a:lnTo>
                <a:cubicBezTo>
                  <a:pt x="1593964" y="4008945"/>
                  <a:pt x="1380487" y="4222423"/>
                  <a:pt x="1152777" y="4414552"/>
                </a:cubicBezTo>
                <a:cubicBezTo>
                  <a:pt x="1145661" y="4419890"/>
                  <a:pt x="1138546" y="4427006"/>
                  <a:pt x="1131430" y="4432342"/>
                </a:cubicBezTo>
                <a:cubicBezTo>
                  <a:pt x="1124314" y="4437680"/>
                  <a:pt x="1117198" y="4444796"/>
                  <a:pt x="1110082" y="4450132"/>
                </a:cubicBezTo>
                <a:cubicBezTo>
                  <a:pt x="1051375" y="4498165"/>
                  <a:pt x="992669" y="4544418"/>
                  <a:pt x="935742" y="4590672"/>
                </a:cubicBezTo>
                <a:cubicBezTo>
                  <a:pt x="923288" y="4599566"/>
                  <a:pt x="912615" y="4608462"/>
                  <a:pt x="901941" y="4617356"/>
                </a:cubicBezTo>
                <a:cubicBezTo>
                  <a:pt x="893047" y="4622693"/>
                  <a:pt x="885931" y="4629809"/>
                  <a:pt x="878815" y="4635145"/>
                </a:cubicBezTo>
                <a:cubicBezTo>
                  <a:pt x="871699" y="4640483"/>
                  <a:pt x="864583" y="4647599"/>
                  <a:pt x="857467" y="4652935"/>
                </a:cubicBezTo>
                <a:cubicBezTo>
                  <a:pt x="736497" y="4752558"/>
                  <a:pt x="620862" y="4848623"/>
                  <a:pt x="524797" y="4946467"/>
                </a:cubicBezTo>
                <a:lnTo>
                  <a:pt x="1234610" y="4946467"/>
                </a:lnTo>
                <a:cubicBezTo>
                  <a:pt x="1150997" y="4850403"/>
                  <a:pt x="1051375" y="4754338"/>
                  <a:pt x="948194" y="4656493"/>
                </a:cubicBezTo>
                <a:cubicBezTo>
                  <a:pt x="958868" y="4649377"/>
                  <a:pt x="969542" y="4640483"/>
                  <a:pt x="980216" y="4631587"/>
                </a:cubicBezTo>
                <a:cubicBezTo>
                  <a:pt x="1037143" y="4585334"/>
                  <a:pt x="1095850" y="4537303"/>
                  <a:pt x="1154556" y="4489269"/>
                </a:cubicBezTo>
                <a:cubicBezTo>
                  <a:pt x="1471214" y="4791695"/>
                  <a:pt x="1761188" y="5079890"/>
                  <a:pt x="1761188" y="5435685"/>
                </a:cubicBezTo>
                <a:cubicBezTo>
                  <a:pt x="1761188" y="5795039"/>
                  <a:pt x="1474772" y="6097465"/>
                  <a:pt x="1149220" y="6382101"/>
                </a:cubicBezTo>
                <a:cubicBezTo>
                  <a:pt x="1124314" y="6360753"/>
                  <a:pt x="1099408" y="6341186"/>
                  <a:pt x="1074503" y="6319838"/>
                </a:cubicBezTo>
                <a:cubicBezTo>
                  <a:pt x="1031807" y="6284258"/>
                  <a:pt x="987332" y="6248679"/>
                  <a:pt x="944636" y="6213099"/>
                </a:cubicBezTo>
                <a:cubicBezTo>
                  <a:pt x="1042481" y="6127708"/>
                  <a:pt x="1134988" y="6040537"/>
                  <a:pt x="1216821" y="5953368"/>
                </a:cubicBezTo>
                <a:lnTo>
                  <a:pt x="572831" y="5953368"/>
                </a:lnTo>
                <a:cubicBezTo>
                  <a:pt x="658222" y="6040537"/>
                  <a:pt x="756065" y="6127708"/>
                  <a:pt x="857467" y="6213099"/>
                </a:cubicBezTo>
                <a:cubicBezTo>
                  <a:pt x="864583" y="6218435"/>
                  <a:pt x="871699" y="6225551"/>
                  <a:pt x="878815" y="6230889"/>
                </a:cubicBezTo>
                <a:cubicBezTo>
                  <a:pt x="885931" y="6236225"/>
                  <a:pt x="893047" y="6243341"/>
                  <a:pt x="900163" y="6248679"/>
                </a:cubicBezTo>
                <a:cubicBezTo>
                  <a:pt x="942858" y="6286036"/>
                  <a:pt x="987332" y="6323396"/>
                  <a:pt x="1031807" y="6358975"/>
                </a:cubicBezTo>
                <a:cubicBezTo>
                  <a:pt x="1056713" y="6378543"/>
                  <a:pt x="1079839" y="6399891"/>
                  <a:pt x="1104744" y="6419461"/>
                </a:cubicBezTo>
                <a:cubicBezTo>
                  <a:pt x="1111860" y="6424797"/>
                  <a:pt x="1118976" y="6431912"/>
                  <a:pt x="1126092" y="6437250"/>
                </a:cubicBezTo>
                <a:cubicBezTo>
                  <a:pt x="1133208" y="6442586"/>
                  <a:pt x="1140324" y="6449702"/>
                  <a:pt x="1147440" y="6455040"/>
                </a:cubicBezTo>
                <a:cubicBezTo>
                  <a:pt x="1255847" y="6545657"/>
                  <a:pt x="1361995" y="6637316"/>
                  <a:pt x="1456655" y="6730940"/>
                </a:cubicBezTo>
                <a:lnTo>
                  <a:pt x="1574943" y="6858000"/>
                </a:lnTo>
                <a:lnTo>
                  <a:pt x="1205808" y="6858000"/>
                </a:lnTo>
                <a:lnTo>
                  <a:pt x="1110361" y="6768562"/>
                </a:lnTo>
                <a:cubicBezTo>
                  <a:pt x="1055802" y="6720295"/>
                  <a:pt x="998784" y="6672075"/>
                  <a:pt x="941078" y="6624042"/>
                </a:cubicBezTo>
                <a:cubicBezTo>
                  <a:pt x="933962" y="6618706"/>
                  <a:pt x="926846" y="6611590"/>
                  <a:pt x="919730" y="6606252"/>
                </a:cubicBezTo>
                <a:cubicBezTo>
                  <a:pt x="912615" y="6600916"/>
                  <a:pt x="905499" y="6593800"/>
                  <a:pt x="898383" y="6588462"/>
                </a:cubicBezTo>
                <a:cubicBezTo>
                  <a:pt x="878815" y="6572453"/>
                  <a:pt x="859245" y="6556441"/>
                  <a:pt x="839677" y="6540431"/>
                </a:cubicBezTo>
                <a:cubicBezTo>
                  <a:pt x="791644" y="6501294"/>
                  <a:pt x="741833" y="6460376"/>
                  <a:pt x="693801" y="6419461"/>
                </a:cubicBezTo>
                <a:cubicBezTo>
                  <a:pt x="686685" y="6414123"/>
                  <a:pt x="679569" y="6407007"/>
                  <a:pt x="672454" y="6401671"/>
                </a:cubicBezTo>
                <a:cubicBezTo>
                  <a:pt x="665338" y="6396333"/>
                  <a:pt x="658222" y="6389217"/>
                  <a:pt x="651106" y="6383881"/>
                </a:cubicBezTo>
                <a:cubicBezTo>
                  <a:pt x="305984" y="6090349"/>
                  <a:pt x="0" y="5782587"/>
                  <a:pt x="0" y="5416117"/>
                </a:cubicBezTo>
                <a:cubicBezTo>
                  <a:pt x="0" y="5035416"/>
                  <a:pt x="327332" y="4743664"/>
                  <a:pt x="672454" y="4462585"/>
                </a:cubicBezTo>
                <a:cubicBezTo>
                  <a:pt x="679570" y="4457248"/>
                  <a:pt x="686685" y="4450132"/>
                  <a:pt x="693801" y="4444796"/>
                </a:cubicBezTo>
                <a:cubicBezTo>
                  <a:pt x="700917" y="4439458"/>
                  <a:pt x="708033" y="4432342"/>
                  <a:pt x="715149" y="4427006"/>
                </a:cubicBezTo>
                <a:cubicBezTo>
                  <a:pt x="727601" y="4416332"/>
                  <a:pt x="740055" y="4407436"/>
                  <a:pt x="752506" y="4396762"/>
                </a:cubicBezTo>
                <a:cubicBezTo>
                  <a:pt x="809434" y="4352289"/>
                  <a:pt x="868141" y="4306035"/>
                  <a:pt x="923288" y="4259782"/>
                </a:cubicBezTo>
                <a:cubicBezTo>
                  <a:pt x="930404" y="4254444"/>
                  <a:pt x="937520" y="4247328"/>
                  <a:pt x="944636" y="4241992"/>
                </a:cubicBezTo>
                <a:cubicBezTo>
                  <a:pt x="951752" y="4236654"/>
                  <a:pt x="958868" y="4229538"/>
                  <a:pt x="965984" y="4224202"/>
                </a:cubicBezTo>
                <a:cubicBezTo>
                  <a:pt x="1072723" y="4133474"/>
                  <a:pt x="1174125" y="4040967"/>
                  <a:pt x="1257736" y="3944902"/>
                </a:cubicBezTo>
                <a:lnTo>
                  <a:pt x="642210" y="3944902"/>
                </a:lnTo>
                <a:cubicBezTo>
                  <a:pt x="711591" y="4039189"/>
                  <a:pt x="795202" y="4131696"/>
                  <a:pt x="882373" y="4220645"/>
                </a:cubicBezTo>
                <a:cubicBezTo>
                  <a:pt x="825445" y="4266898"/>
                  <a:pt x="768518" y="4311371"/>
                  <a:pt x="711591" y="4357625"/>
                </a:cubicBezTo>
                <a:cubicBezTo>
                  <a:pt x="699137" y="4368299"/>
                  <a:pt x="686685" y="4377195"/>
                  <a:pt x="674232" y="4387868"/>
                </a:cubicBezTo>
                <a:cubicBezTo>
                  <a:pt x="391375" y="4099674"/>
                  <a:pt x="138760" y="3772342"/>
                  <a:pt x="138760" y="3366735"/>
                </a:cubicBezTo>
                <a:cubicBezTo>
                  <a:pt x="138760" y="3032288"/>
                  <a:pt x="416281" y="2797463"/>
                  <a:pt x="727601" y="2555522"/>
                </a:cubicBezTo>
                <a:cubicBezTo>
                  <a:pt x="768518" y="2589321"/>
                  <a:pt x="809434" y="2623123"/>
                  <a:pt x="850351" y="2655145"/>
                </a:cubicBezTo>
                <a:cubicBezTo>
                  <a:pt x="880593" y="2678270"/>
                  <a:pt x="909057" y="2701398"/>
                  <a:pt x="937520" y="2724524"/>
                </a:cubicBezTo>
                <a:cubicBezTo>
                  <a:pt x="818330" y="2817031"/>
                  <a:pt x="708033" y="2904201"/>
                  <a:pt x="619084" y="2991370"/>
                </a:cubicBezTo>
                <a:lnTo>
                  <a:pt x="1307548" y="2991370"/>
                </a:lnTo>
                <a:cubicBezTo>
                  <a:pt x="1231053" y="2900643"/>
                  <a:pt x="1134988" y="2813473"/>
                  <a:pt x="1030027" y="2726303"/>
                </a:cubicBezTo>
                <a:cubicBezTo>
                  <a:pt x="1022911" y="2720966"/>
                  <a:pt x="1015795" y="2713850"/>
                  <a:pt x="1008679" y="2708514"/>
                </a:cubicBezTo>
                <a:cubicBezTo>
                  <a:pt x="999785" y="2703176"/>
                  <a:pt x="992669" y="2696060"/>
                  <a:pt x="985553" y="2690724"/>
                </a:cubicBezTo>
                <a:cubicBezTo>
                  <a:pt x="955310" y="2665818"/>
                  <a:pt x="925069" y="2640913"/>
                  <a:pt x="893047" y="2616007"/>
                </a:cubicBezTo>
                <a:cubicBezTo>
                  <a:pt x="853909" y="2585764"/>
                  <a:pt x="814772" y="2553742"/>
                  <a:pt x="775634" y="2521720"/>
                </a:cubicBezTo>
                <a:cubicBezTo>
                  <a:pt x="768518" y="2516384"/>
                  <a:pt x="761402" y="2509269"/>
                  <a:pt x="754286" y="2503931"/>
                </a:cubicBezTo>
                <a:cubicBezTo>
                  <a:pt x="747170" y="2498595"/>
                  <a:pt x="740055" y="2491479"/>
                  <a:pt x="732939" y="2486141"/>
                </a:cubicBezTo>
                <a:cubicBezTo>
                  <a:pt x="448302" y="2247758"/>
                  <a:pt x="177898" y="1964901"/>
                  <a:pt x="177898" y="1537947"/>
                </a:cubicBezTo>
                <a:cubicBezTo>
                  <a:pt x="177898" y="1215951"/>
                  <a:pt x="439406" y="895735"/>
                  <a:pt x="732939" y="557729"/>
                </a:cubicBezTo>
                <a:cubicBezTo>
                  <a:pt x="738275" y="550614"/>
                  <a:pt x="743613" y="543498"/>
                  <a:pt x="750728" y="536382"/>
                </a:cubicBezTo>
                <a:cubicBezTo>
                  <a:pt x="756064" y="529266"/>
                  <a:pt x="761402" y="522150"/>
                  <a:pt x="768518" y="515034"/>
                </a:cubicBezTo>
                <a:cubicBezTo>
                  <a:pt x="780970" y="502582"/>
                  <a:pt x="791644" y="490128"/>
                  <a:pt x="804098" y="475896"/>
                </a:cubicBezTo>
                <a:cubicBezTo>
                  <a:pt x="850351" y="424307"/>
                  <a:pt x="896605" y="370938"/>
                  <a:pt x="942858" y="317568"/>
                </a:cubicBezTo>
                <a:cubicBezTo>
                  <a:pt x="948194" y="310452"/>
                  <a:pt x="955310" y="303337"/>
                  <a:pt x="960648" y="296221"/>
                </a:cubicBezTo>
                <a:cubicBezTo>
                  <a:pt x="965984" y="289105"/>
                  <a:pt x="973100" y="281989"/>
                  <a:pt x="978438" y="274873"/>
                </a:cubicBezTo>
                <a:cubicBezTo>
                  <a:pt x="1034475" y="209051"/>
                  <a:pt x="1089623" y="142784"/>
                  <a:pt x="1141881" y="75850"/>
                </a:cubicBezTo>
                <a:close/>
                <a:moveTo>
                  <a:pt x="293257" y="0"/>
                </a:moveTo>
                <a:lnTo>
                  <a:pt x="612950" y="0"/>
                </a:lnTo>
                <a:lnTo>
                  <a:pt x="687130" y="82299"/>
                </a:lnTo>
                <a:cubicBezTo>
                  <a:pt x="754287" y="148566"/>
                  <a:pt x="829893" y="211719"/>
                  <a:pt x="898384" y="278431"/>
                </a:cubicBezTo>
                <a:cubicBezTo>
                  <a:pt x="850351" y="333579"/>
                  <a:pt x="802319" y="388728"/>
                  <a:pt x="754286" y="443875"/>
                </a:cubicBezTo>
                <a:cubicBezTo>
                  <a:pt x="745392" y="454549"/>
                  <a:pt x="734718" y="467003"/>
                  <a:pt x="725823" y="477677"/>
                </a:cubicBezTo>
                <a:cubicBezTo>
                  <a:pt x="571053" y="328243"/>
                  <a:pt x="393155" y="185925"/>
                  <a:pt x="295310" y="4469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4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8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66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88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4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429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3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15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26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42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97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01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5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">
            <a:extLst>
              <a:ext uri="{FF2B5EF4-FFF2-40B4-BE49-F238E27FC236}">
                <a16:creationId xmlns:a16="http://schemas.microsoft.com/office/drawing/2014/main" id="{F3FFAF36-2C4B-400A-925A-732215955DA6}"/>
              </a:ext>
            </a:extLst>
          </p:cNvPr>
          <p:cNvSpPr/>
          <p:nvPr userDrawn="1"/>
        </p:nvSpPr>
        <p:spPr>
          <a:xfrm rot="19437896">
            <a:off x="1838780" y="2362240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Oval 2">
            <a:extLst>
              <a:ext uri="{FF2B5EF4-FFF2-40B4-BE49-F238E27FC236}">
                <a16:creationId xmlns:a16="http://schemas.microsoft.com/office/drawing/2014/main" id="{B378E988-CF50-42D9-BB8A-C7CC41B0FF82}"/>
              </a:ext>
            </a:extLst>
          </p:cNvPr>
          <p:cNvSpPr/>
          <p:nvPr userDrawn="1"/>
        </p:nvSpPr>
        <p:spPr>
          <a:xfrm rot="3709911">
            <a:off x="2854980" y="177488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82B12CC-1A46-4380-988F-674F427BDFAA}"/>
              </a:ext>
            </a:extLst>
          </p:cNvPr>
          <p:cNvSpPr/>
          <p:nvPr userDrawn="1"/>
        </p:nvSpPr>
        <p:spPr>
          <a:xfrm>
            <a:off x="1048873" y="497779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9E0B5CE1-6191-492E-979D-03E880B959B9}"/>
              </a:ext>
            </a:extLst>
          </p:cNvPr>
          <p:cNvSpPr/>
          <p:nvPr userDrawn="1"/>
        </p:nvSpPr>
        <p:spPr>
          <a:xfrm rot="19437896">
            <a:off x="3270239" y="533348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A67EB8D-45A4-4910-AADE-A48602E910EF}"/>
              </a:ext>
            </a:extLst>
          </p:cNvPr>
          <p:cNvSpPr/>
          <p:nvPr userDrawn="1"/>
        </p:nvSpPr>
        <p:spPr>
          <a:xfrm rot="3709911">
            <a:off x="237016" y="1454775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A0CF3B62-DB0F-4638-94E6-97B858867087}"/>
              </a:ext>
            </a:extLst>
          </p:cNvPr>
          <p:cNvSpPr/>
          <p:nvPr userDrawn="1"/>
        </p:nvSpPr>
        <p:spPr>
          <a:xfrm rot="8100000">
            <a:off x="998505" y="1013950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D57B7012-81D1-4191-8692-189F53B11026}"/>
              </a:ext>
            </a:extLst>
          </p:cNvPr>
          <p:cNvSpPr/>
          <p:nvPr userDrawn="1"/>
        </p:nvSpPr>
        <p:spPr>
          <a:xfrm rot="5157174">
            <a:off x="3514632" y="1701234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8B8C5338-F012-4C7E-9ACF-B5A004F58BC4}"/>
              </a:ext>
            </a:extLst>
          </p:cNvPr>
          <p:cNvSpPr/>
          <p:nvPr userDrawn="1"/>
        </p:nvSpPr>
        <p:spPr>
          <a:xfrm rot="900000">
            <a:off x="3586510" y="2731196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F14FC152-57DA-44B2-A3EA-C4C08418F158}"/>
              </a:ext>
            </a:extLst>
          </p:cNvPr>
          <p:cNvSpPr/>
          <p:nvPr userDrawn="1"/>
        </p:nvSpPr>
        <p:spPr>
          <a:xfrm rot="900000">
            <a:off x="1168343" y="3259592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47F32D0-9CB1-4705-8640-A43951E0E605}"/>
              </a:ext>
            </a:extLst>
          </p:cNvPr>
          <p:cNvSpPr/>
          <p:nvPr userDrawn="1"/>
        </p:nvSpPr>
        <p:spPr>
          <a:xfrm rot="3709911">
            <a:off x="214059" y="3424670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21073768-FD4E-4493-888D-9732C93ED0D8}"/>
              </a:ext>
            </a:extLst>
          </p:cNvPr>
          <p:cNvSpPr/>
          <p:nvPr userDrawn="1"/>
        </p:nvSpPr>
        <p:spPr>
          <a:xfrm rot="8100000">
            <a:off x="4838833" y="581154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1D42871E-8273-4BDC-8CA1-94B1735D8EDF}"/>
              </a:ext>
            </a:extLst>
          </p:cNvPr>
          <p:cNvSpPr/>
          <p:nvPr userDrawn="1"/>
        </p:nvSpPr>
        <p:spPr>
          <a:xfrm rot="19437896">
            <a:off x="4863418" y="178089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Oval 2">
            <a:extLst>
              <a:ext uri="{FF2B5EF4-FFF2-40B4-BE49-F238E27FC236}">
                <a16:creationId xmlns:a16="http://schemas.microsoft.com/office/drawing/2014/main" id="{CE15439B-0BDE-4539-A86A-60E9DC33FD77}"/>
              </a:ext>
            </a:extLst>
          </p:cNvPr>
          <p:cNvSpPr/>
          <p:nvPr userDrawn="1"/>
        </p:nvSpPr>
        <p:spPr>
          <a:xfrm rot="900000">
            <a:off x="2051612" y="2186572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6298CC55-4945-46BD-8615-24E6D3295A86}"/>
              </a:ext>
            </a:extLst>
          </p:cNvPr>
          <p:cNvSpPr/>
          <p:nvPr userDrawn="1"/>
        </p:nvSpPr>
        <p:spPr>
          <a:xfrm rot="3709911">
            <a:off x="2616634" y="3622577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A0796784-D231-4ABA-8910-4D81ACFFD485}"/>
              </a:ext>
            </a:extLst>
          </p:cNvPr>
          <p:cNvSpPr/>
          <p:nvPr userDrawn="1"/>
        </p:nvSpPr>
        <p:spPr>
          <a:xfrm rot="3709911">
            <a:off x="2933966" y="330776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">
            <a:extLst>
              <a:ext uri="{FF2B5EF4-FFF2-40B4-BE49-F238E27FC236}">
                <a16:creationId xmlns:a16="http://schemas.microsoft.com/office/drawing/2014/main" id="{90FD235E-0A91-4D21-B439-5C7942717E86}"/>
              </a:ext>
            </a:extLst>
          </p:cNvPr>
          <p:cNvSpPr/>
          <p:nvPr userDrawn="1"/>
        </p:nvSpPr>
        <p:spPr>
          <a:xfrm rot="900000">
            <a:off x="5193686" y="3075597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0EFA984F-F0B3-4CAF-8E35-AF3B5ED34BB8}"/>
              </a:ext>
            </a:extLst>
          </p:cNvPr>
          <p:cNvSpPr/>
          <p:nvPr userDrawn="1"/>
        </p:nvSpPr>
        <p:spPr>
          <a:xfrm rot="3709911">
            <a:off x="2070340" y="582744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id="{716C2270-FE55-45F4-830A-CEEE330AAB4B}"/>
              </a:ext>
            </a:extLst>
          </p:cNvPr>
          <p:cNvSpPr/>
          <p:nvPr userDrawn="1"/>
        </p:nvSpPr>
        <p:spPr>
          <a:xfrm rot="19437896">
            <a:off x="398767" y="424638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E437DF43-9E19-4E00-ADE0-77136E44B427}"/>
              </a:ext>
            </a:extLst>
          </p:cNvPr>
          <p:cNvSpPr/>
          <p:nvPr userDrawn="1"/>
        </p:nvSpPr>
        <p:spPr>
          <a:xfrm rot="19437896">
            <a:off x="539123" y="2595464"/>
            <a:ext cx="826258" cy="7569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id="{E6275495-B5CE-4EF7-B942-C32B042C1551}"/>
              </a:ext>
            </a:extLst>
          </p:cNvPr>
          <p:cNvSpPr/>
          <p:nvPr userDrawn="1"/>
        </p:nvSpPr>
        <p:spPr>
          <a:xfrm rot="19437896">
            <a:off x="4270899" y="52580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E4E7F37-8DDA-43E6-815F-6D9BA7B8A2D5}"/>
              </a:ext>
            </a:extLst>
          </p:cNvPr>
          <p:cNvSpPr/>
          <p:nvPr userDrawn="1"/>
        </p:nvSpPr>
        <p:spPr>
          <a:xfrm rot="3709911">
            <a:off x="1553212" y="587007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B94DBAFA-3F1D-47A1-839E-3719DE3EBC6E}"/>
              </a:ext>
            </a:extLst>
          </p:cNvPr>
          <p:cNvSpPr/>
          <p:nvPr userDrawn="1"/>
        </p:nvSpPr>
        <p:spPr>
          <a:xfrm>
            <a:off x="660460" y="4701812"/>
            <a:ext cx="898072" cy="82271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5F0DE6B8-9DA6-48F5-AF04-7278BEE6A96F}"/>
              </a:ext>
            </a:extLst>
          </p:cNvPr>
          <p:cNvSpPr/>
          <p:nvPr userDrawn="1"/>
        </p:nvSpPr>
        <p:spPr>
          <a:xfrm rot="19437896">
            <a:off x="2314619" y="4700669"/>
            <a:ext cx="1511918" cy="138505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56472159-3837-4012-8E16-16B2FD021F97}"/>
              </a:ext>
            </a:extLst>
          </p:cNvPr>
          <p:cNvSpPr/>
          <p:nvPr userDrawn="1"/>
        </p:nvSpPr>
        <p:spPr>
          <a:xfrm rot="8100000">
            <a:off x="-424473" y="5170061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F2D9B3CB-56C4-44F0-923E-75E14486D199}"/>
              </a:ext>
            </a:extLst>
          </p:cNvPr>
          <p:cNvSpPr/>
          <p:nvPr userDrawn="1"/>
        </p:nvSpPr>
        <p:spPr>
          <a:xfrm rot="5157174">
            <a:off x="2212864" y="5796427"/>
            <a:ext cx="1231676" cy="112832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C5F6E746-37D8-4A7A-AD33-6B6B1D014BD4}"/>
              </a:ext>
            </a:extLst>
          </p:cNvPr>
          <p:cNvSpPr/>
          <p:nvPr userDrawn="1"/>
        </p:nvSpPr>
        <p:spPr>
          <a:xfrm rot="900000">
            <a:off x="321825" y="4090744"/>
            <a:ext cx="921642" cy="84430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379CFB22-212D-4552-83FB-F9C38030B6EA}"/>
              </a:ext>
            </a:extLst>
          </p:cNvPr>
          <p:cNvSpPr/>
          <p:nvPr userDrawn="1"/>
        </p:nvSpPr>
        <p:spPr>
          <a:xfrm rot="900000">
            <a:off x="1600041" y="465043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116A01F3-5E4C-410E-93C1-F085D04D1170}"/>
              </a:ext>
            </a:extLst>
          </p:cNvPr>
          <p:cNvSpPr/>
          <p:nvPr userDrawn="1"/>
        </p:nvSpPr>
        <p:spPr>
          <a:xfrm rot="3709911">
            <a:off x="4429414" y="2983033"/>
            <a:ext cx="747626" cy="6848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EF0F6281-4283-4BFA-9BD6-03D8CD575F45}"/>
              </a:ext>
            </a:extLst>
          </p:cNvPr>
          <p:cNvSpPr/>
          <p:nvPr userDrawn="1"/>
        </p:nvSpPr>
        <p:spPr>
          <a:xfrm rot="8100000">
            <a:off x="3377267" y="3485261"/>
            <a:ext cx="778758" cy="71341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70C0120E-1DA4-4408-BBA5-0C14EA77E097}"/>
              </a:ext>
            </a:extLst>
          </p:cNvPr>
          <p:cNvSpPr/>
          <p:nvPr userDrawn="1"/>
        </p:nvSpPr>
        <p:spPr>
          <a:xfrm rot="19437896">
            <a:off x="3561650" y="5876089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3C952919-975B-4539-9278-27219E721DA4}"/>
              </a:ext>
            </a:extLst>
          </p:cNvPr>
          <p:cNvSpPr/>
          <p:nvPr userDrawn="1"/>
        </p:nvSpPr>
        <p:spPr>
          <a:xfrm rot="900000">
            <a:off x="4245490" y="3608737"/>
            <a:ext cx="821418" cy="7524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D5306C3F-626B-4D03-80B7-B6706B651F76}"/>
              </a:ext>
            </a:extLst>
          </p:cNvPr>
          <p:cNvSpPr/>
          <p:nvPr userDrawn="1"/>
        </p:nvSpPr>
        <p:spPr>
          <a:xfrm rot="3709911">
            <a:off x="3599311" y="4368286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993DAAA7-9B09-4DD2-9187-75E3581900E1}"/>
              </a:ext>
            </a:extLst>
          </p:cNvPr>
          <p:cNvSpPr/>
          <p:nvPr userDrawn="1"/>
        </p:nvSpPr>
        <p:spPr>
          <a:xfrm rot="3709911">
            <a:off x="1848179" y="4037013"/>
            <a:ext cx="844966" cy="77406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Oval 2">
            <a:extLst>
              <a:ext uri="{FF2B5EF4-FFF2-40B4-BE49-F238E27FC236}">
                <a16:creationId xmlns:a16="http://schemas.microsoft.com/office/drawing/2014/main" id="{58EAD41B-5683-47F8-B4DF-FEB698E8D5C9}"/>
              </a:ext>
            </a:extLst>
          </p:cNvPr>
          <p:cNvSpPr/>
          <p:nvPr userDrawn="1"/>
        </p:nvSpPr>
        <p:spPr>
          <a:xfrm rot="900000">
            <a:off x="3336589" y="5100329"/>
            <a:ext cx="815880" cy="74741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7F47E53E-A714-49C8-9CF6-E8CEA0D64CE8}"/>
              </a:ext>
            </a:extLst>
          </p:cNvPr>
          <p:cNvSpPr/>
          <p:nvPr userDrawn="1"/>
        </p:nvSpPr>
        <p:spPr>
          <a:xfrm rot="19437896">
            <a:off x="-857233" y="6604006"/>
            <a:ext cx="1015434" cy="93022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A538598F-4ECE-4AE8-8B4F-F99AEF364E8B}"/>
              </a:ext>
            </a:extLst>
          </p:cNvPr>
          <p:cNvSpPr/>
          <p:nvPr userDrawn="1"/>
        </p:nvSpPr>
        <p:spPr>
          <a:xfrm rot="19437896">
            <a:off x="4773279" y="4383116"/>
            <a:ext cx="1057756" cy="96899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034275C5-196F-49DE-9AF5-76EB1B2D8275}"/>
              </a:ext>
            </a:extLst>
          </p:cNvPr>
          <p:cNvSpPr/>
          <p:nvPr userDrawn="1"/>
        </p:nvSpPr>
        <p:spPr>
          <a:xfrm rot="8100000">
            <a:off x="2818578" y="1990373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C3F37386-5866-4EED-9107-2A36F47353AE}"/>
              </a:ext>
            </a:extLst>
          </p:cNvPr>
          <p:cNvSpPr/>
          <p:nvPr userDrawn="1"/>
        </p:nvSpPr>
        <p:spPr>
          <a:xfrm rot="8100000">
            <a:off x="4228067" y="4747085"/>
            <a:ext cx="1844452" cy="16896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3701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1C7802-0270-441B-9D57-6EB5601690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895311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66C92F7-2E27-469F-AEAC-8DBEC5FE772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295743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7FCFEA9-28B7-4A1C-8BC7-F3F635A8BB6F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96174" y="2263302"/>
            <a:ext cx="1690628" cy="16908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9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16A93B-6921-4C70-8BB4-714FCAD39A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827782" y="2898848"/>
            <a:ext cx="1190833" cy="1952967"/>
          </a:xfrm>
          <a:custGeom>
            <a:avLst/>
            <a:gdLst>
              <a:gd name="connsiteX0" fmla="*/ 0 w 1190833"/>
              <a:gd name="connsiteY0" fmla="*/ 0 h 1952967"/>
              <a:gd name="connsiteX1" fmla="*/ 1190833 w 1190833"/>
              <a:gd name="connsiteY1" fmla="*/ 0 h 1952967"/>
              <a:gd name="connsiteX2" fmla="*/ 1190833 w 1190833"/>
              <a:gd name="connsiteY2" fmla="*/ 1952967 h 1952967"/>
              <a:gd name="connsiteX3" fmla="*/ 0 w 1190833"/>
              <a:gd name="connsiteY3" fmla="*/ 1952967 h 195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0833" h="1952967">
                <a:moveTo>
                  <a:pt x="0" y="0"/>
                </a:moveTo>
                <a:lnTo>
                  <a:pt x="1190833" y="0"/>
                </a:lnTo>
                <a:lnTo>
                  <a:pt x="1190833" y="1952967"/>
                </a:lnTo>
                <a:lnTo>
                  <a:pt x="0" y="19529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AE611C2-19EC-4180-B746-B8E5A871E7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0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1A7D8-3817-4D41-B0AC-6F6407DDD54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968208" y="4365104"/>
            <a:ext cx="4223792" cy="2492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7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40" r:id="rId2"/>
    <p:sldLayoutId id="2147483736" r:id="rId3"/>
    <p:sldLayoutId id="2147483738" r:id="rId4"/>
    <p:sldLayoutId id="2147483737" r:id="rId5"/>
    <p:sldLayoutId id="2147483753" r:id="rId6"/>
    <p:sldLayoutId id="2147483739" r:id="rId7"/>
    <p:sldLayoutId id="2147483741" r:id="rId8"/>
    <p:sldLayoutId id="2147483754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A951FF4-A4E1-4ED8-A111-18E33F7F58A9}"/>
              </a:ext>
            </a:extLst>
          </p:cNvPr>
          <p:cNvSpPr/>
          <p:nvPr/>
        </p:nvSpPr>
        <p:spPr>
          <a:xfrm>
            <a:off x="-1" y="-101037"/>
            <a:ext cx="12177104" cy="431922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50B96E6-8C9E-4CF9-BEDA-9ACCFD812F8D}"/>
              </a:ext>
            </a:extLst>
          </p:cNvPr>
          <p:cNvSpPr txBox="1"/>
          <p:nvPr/>
        </p:nvSpPr>
        <p:spPr>
          <a:xfrm>
            <a:off x="-1" y="4187561"/>
            <a:ext cx="12192001" cy="8206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Reinforcement learning </a:t>
            </a:r>
            <a:r>
              <a:rPr lang="en-GB" altLang="ko-KR" sz="36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aplicado</a:t>
            </a: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 </a:t>
            </a:r>
            <a:r>
              <a:rPr lang="en-GB" altLang="ko-KR" sz="36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agentes</a:t>
            </a: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endParaRPr lang="ko-KR" altLang="en-US" sz="3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7FC3689-E778-4A2B-8F9F-32754F7EE7F0}"/>
              </a:ext>
            </a:extLst>
          </p:cNvPr>
          <p:cNvSpPr txBox="1"/>
          <p:nvPr/>
        </p:nvSpPr>
        <p:spPr>
          <a:xfrm>
            <a:off x="169332" y="4996864"/>
            <a:ext cx="1187026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Computação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Natural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528DC2-F131-479A-9B7B-E8A798509FE5}"/>
              </a:ext>
            </a:extLst>
          </p:cNvPr>
          <p:cNvSpPr txBox="1"/>
          <p:nvPr/>
        </p:nvSpPr>
        <p:spPr>
          <a:xfrm>
            <a:off x="10664449" y="6642556"/>
            <a:ext cx="1512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accent4">
                    <a:lumMod val="10000"/>
                  </a:schemeClr>
                </a:solidFill>
              </a:rPr>
              <a:t>Ano letivo 2018/2019</a:t>
            </a:r>
            <a:endParaRPr lang="en-GB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1" name="Imagem 10" descr="Uma imagem com objeto&#10;&#10;Descrição gerada automaticamente">
            <a:extLst>
              <a:ext uri="{FF2B5EF4-FFF2-40B4-BE49-F238E27FC236}">
                <a16:creationId xmlns:a16="http://schemas.microsoft.com/office/drawing/2014/main" id="{36BDA955-5FEE-4FAD-A639-3E28849B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28" y="6078407"/>
            <a:ext cx="769895" cy="3849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8F14A9-4951-409B-A3F1-6E6423B063B8}"/>
              </a:ext>
            </a:extLst>
          </p:cNvPr>
          <p:cNvSpPr txBox="1"/>
          <p:nvPr/>
        </p:nvSpPr>
        <p:spPr>
          <a:xfrm>
            <a:off x="10473036" y="6463355"/>
            <a:ext cx="1900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b="1" dirty="0">
                <a:solidFill>
                  <a:schemeClr val="accent4">
                    <a:lumMod val="10000"/>
                  </a:schemeClr>
                </a:solidFill>
              </a:rPr>
              <a:t>Universidade do Minho</a:t>
            </a:r>
            <a:endParaRPr lang="en-GB" sz="9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8ACA0B-59B9-4EBC-84AF-080FD544DBEB}"/>
              </a:ext>
            </a:extLst>
          </p:cNvPr>
          <p:cNvSpPr txBox="1"/>
          <p:nvPr/>
        </p:nvSpPr>
        <p:spPr>
          <a:xfrm>
            <a:off x="2917083" y="6438675"/>
            <a:ext cx="635783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400" dirty="0">
                <a:solidFill>
                  <a:schemeClr val="accent4">
                    <a:lumMod val="10000"/>
                  </a:schemeClr>
                </a:solidFill>
              </a:rPr>
              <a:t>Luís Gomes (A78701), Joel Rodrigues (A79068) e Elisa Valente (A79093)</a:t>
            </a:r>
          </a:p>
        </p:txBody>
      </p:sp>
      <p:pic>
        <p:nvPicPr>
          <p:cNvPr id="1026" name="Picture 2" descr="Resultado de imagem para pacman">
            <a:extLst>
              <a:ext uri="{FF2B5EF4-FFF2-40B4-BE49-F238E27FC236}">
                <a16:creationId xmlns:a16="http://schemas.microsoft.com/office/drawing/2014/main" id="{80E857CD-3BE1-45C2-B80F-B8C54289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63" y="201925"/>
            <a:ext cx="71913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acman">
            <a:extLst>
              <a:ext uri="{FF2B5EF4-FFF2-40B4-BE49-F238E27FC236}">
                <a16:creationId xmlns:a16="http://schemas.microsoft.com/office/drawing/2014/main" id="{B7FF7FE6-7ED1-4E5C-A194-A8F3F794D2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11" y="1532134"/>
            <a:ext cx="6067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8E7768-6C92-4629-9941-CC978D778DD8}"/>
              </a:ext>
            </a:extLst>
          </p:cNvPr>
          <p:cNvSpPr/>
          <p:nvPr/>
        </p:nvSpPr>
        <p:spPr>
          <a:xfrm>
            <a:off x="8988972" y="1532134"/>
            <a:ext cx="176764" cy="264774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E102F4-536A-4A43-B195-C2135A7494AA}"/>
              </a:ext>
            </a:extLst>
          </p:cNvPr>
          <p:cNvSpPr/>
          <p:nvPr/>
        </p:nvSpPr>
        <p:spPr>
          <a:xfrm rot="16200000">
            <a:off x="5976837" y="-1346391"/>
            <a:ext cx="133612" cy="589066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4C91246-5331-4A2F-8E44-1635BA436098}"/>
              </a:ext>
            </a:extLst>
          </p:cNvPr>
          <p:cNvSpPr/>
          <p:nvPr/>
        </p:nvSpPr>
        <p:spPr>
          <a:xfrm rot="16200000">
            <a:off x="6064322" y="1121623"/>
            <a:ext cx="133612" cy="60597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28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 Obtidos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DD1A9CB-2DEF-4C41-8D71-F323E7E4C10F}"/>
              </a:ext>
            </a:extLst>
          </p:cNvPr>
          <p:cNvSpPr txBox="1"/>
          <p:nvPr/>
        </p:nvSpPr>
        <p:spPr>
          <a:xfrm>
            <a:off x="2205793" y="1891974"/>
            <a:ext cx="1793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TrappedClassic</a:t>
            </a:r>
            <a:endParaRPr lang="pt-PT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5E92F6-EB19-40B9-B2D0-B51725AA9F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3366" r="5598" b="24141"/>
          <a:stretch/>
        </p:blipFill>
        <p:spPr>
          <a:xfrm>
            <a:off x="1404981" y="2339640"/>
            <a:ext cx="3386089" cy="21787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20C78F0-FDAC-4AFE-8F45-E95A24CDFD66}"/>
              </a:ext>
            </a:extLst>
          </p:cNvPr>
          <p:cNvSpPr txBox="1"/>
          <p:nvPr/>
        </p:nvSpPr>
        <p:spPr>
          <a:xfrm>
            <a:off x="3507207" y="4432634"/>
            <a:ext cx="1653972" cy="1200329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Alpha</a:t>
            </a:r>
            <a:r>
              <a:rPr lang="pt-PT" b="1" dirty="0"/>
              <a:t>: </a:t>
            </a:r>
            <a:r>
              <a:rPr lang="pt-PT" dirty="0"/>
              <a:t>0.1</a:t>
            </a:r>
            <a:endParaRPr lang="pt-PT" b="1" dirty="0"/>
          </a:p>
          <a:p>
            <a:r>
              <a:rPr lang="pt-PT" b="1" dirty="0" err="1"/>
              <a:t>Gamma</a:t>
            </a:r>
            <a:r>
              <a:rPr lang="pt-PT" b="1" dirty="0"/>
              <a:t>: </a:t>
            </a:r>
            <a:r>
              <a:rPr lang="pt-PT" dirty="0"/>
              <a:t>0.97</a:t>
            </a:r>
          </a:p>
          <a:p>
            <a:r>
              <a:rPr lang="pt-PT" b="1" dirty="0" err="1"/>
              <a:t>Epsilon</a:t>
            </a:r>
            <a:r>
              <a:rPr lang="pt-PT" b="1" dirty="0"/>
              <a:t>: </a:t>
            </a:r>
            <a:r>
              <a:rPr lang="pt-PT" dirty="0"/>
              <a:t>0.003</a:t>
            </a:r>
            <a:endParaRPr lang="pt-PT" b="1" dirty="0"/>
          </a:p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rgbClr val="00B050"/>
                </a:solidFill>
              </a:rPr>
              <a:t>8/10</a:t>
            </a:r>
            <a:endParaRPr lang="pt-PT" b="1" dirty="0">
              <a:solidFill>
                <a:srgbClr val="00B050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B42D9B8-4FEA-4E9D-8EB6-D4C1550513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0"/>
          <a:stretch/>
        </p:blipFill>
        <p:spPr>
          <a:xfrm>
            <a:off x="8201746" y="2084832"/>
            <a:ext cx="1834662" cy="335436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9F48444-7112-4375-A559-515F719680A5}"/>
              </a:ext>
            </a:extLst>
          </p:cNvPr>
          <p:cNvSpPr txBox="1"/>
          <p:nvPr/>
        </p:nvSpPr>
        <p:spPr>
          <a:xfrm>
            <a:off x="8449983" y="1674711"/>
            <a:ext cx="1338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TestClassic</a:t>
            </a:r>
            <a:endParaRPr lang="pt-PT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F23100-3268-4C1D-A4B2-C5248BB9F895}"/>
              </a:ext>
            </a:extLst>
          </p:cNvPr>
          <p:cNvSpPr txBox="1"/>
          <p:nvPr/>
        </p:nvSpPr>
        <p:spPr>
          <a:xfrm>
            <a:off x="9209421" y="5336050"/>
            <a:ext cx="1653973" cy="1200329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Alpha</a:t>
            </a:r>
            <a:r>
              <a:rPr lang="pt-PT" b="1" dirty="0"/>
              <a:t>: </a:t>
            </a:r>
            <a:r>
              <a:rPr lang="pt-PT" dirty="0"/>
              <a:t>0.681</a:t>
            </a:r>
            <a:endParaRPr lang="pt-PT" b="1" dirty="0"/>
          </a:p>
          <a:p>
            <a:r>
              <a:rPr lang="pt-PT" b="1" dirty="0" err="1"/>
              <a:t>Gamma</a:t>
            </a:r>
            <a:r>
              <a:rPr lang="pt-PT" b="1" dirty="0"/>
              <a:t>: </a:t>
            </a:r>
            <a:r>
              <a:rPr lang="pt-PT" dirty="0"/>
              <a:t>0.583</a:t>
            </a:r>
            <a:endParaRPr lang="pt-PT" b="1" dirty="0"/>
          </a:p>
          <a:p>
            <a:r>
              <a:rPr lang="pt-PT" b="1" dirty="0" err="1"/>
              <a:t>Epsilon</a:t>
            </a:r>
            <a:r>
              <a:rPr lang="pt-PT" b="1" dirty="0"/>
              <a:t>: </a:t>
            </a:r>
            <a:r>
              <a:rPr lang="pt-PT" dirty="0"/>
              <a:t>0.111</a:t>
            </a:r>
            <a:endParaRPr lang="pt-PT" b="1" dirty="0"/>
          </a:p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rgbClr val="FF0000"/>
                </a:solidFill>
              </a:rPr>
              <a:t>0/10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52FAFBE-9F21-4FA5-9230-008CC9FBF9B1}"/>
              </a:ext>
            </a:extLst>
          </p:cNvPr>
          <p:cNvSpPr txBox="1"/>
          <p:nvPr/>
        </p:nvSpPr>
        <p:spPr>
          <a:xfrm>
            <a:off x="2056683" y="4884456"/>
            <a:ext cx="148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INSTÁVEL</a:t>
            </a:r>
          </a:p>
        </p:txBody>
      </p:sp>
    </p:spTree>
    <p:extLst>
      <p:ext uri="{BB962C8B-B14F-4D97-AF65-F5344CB8AC3E}">
        <p14:creationId xmlns:p14="http://schemas.microsoft.com/office/powerpoint/2010/main" val="39943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PT" spc="200" dirty="0">
                <a:solidFill>
                  <a:srgbClr val="FFFFFF"/>
                </a:solidFill>
              </a:rPr>
              <a:t>Modelo de RL em Mapas Médios</a:t>
            </a:r>
            <a:endParaRPr lang="en-US" spc="200" dirty="0">
              <a:solidFill>
                <a:srgbClr val="FFFFFF"/>
              </a:solidFill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83777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1E234C1-3F41-445B-A323-D41C112AE9E8}"/>
              </a:ext>
            </a:extLst>
          </p:cNvPr>
          <p:cNvSpPr/>
          <p:nvPr/>
        </p:nvSpPr>
        <p:spPr>
          <a:xfrm>
            <a:off x="5710989" y="673769"/>
            <a:ext cx="786064" cy="3465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142368-D1D2-47B6-97DA-31BFFD77B6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3041" r="3374" b="11996"/>
          <a:stretch/>
        </p:blipFill>
        <p:spPr>
          <a:xfrm>
            <a:off x="232612" y="1261310"/>
            <a:ext cx="4076554" cy="229803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8A032F-1C2A-4906-9DC5-77F747CF35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6793" r="4226" b="19995"/>
          <a:stretch/>
        </p:blipFill>
        <p:spPr>
          <a:xfrm>
            <a:off x="4728427" y="1330360"/>
            <a:ext cx="2639431" cy="2159932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7684F29-54AB-41F7-868B-0B1F495163D9}"/>
              </a:ext>
            </a:extLst>
          </p:cNvPr>
          <p:cNvSpPr txBox="1"/>
          <p:nvPr/>
        </p:nvSpPr>
        <p:spPr>
          <a:xfrm>
            <a:off x="1374361" y="861199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MediumClassic</a:t>
            </a:r>
            <a:endParaRPr lang="pt-PT" b="1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3BD7CA5-DB65-4A57-9E3F-1D8DDB3EC403}"/>
              </a:ext>
            </a:extLst>
          </p:cNvPr>
          <p:cNvSpPr txBox="1"/>
          <p:nvPr/>
        </p:nvSpPr>
        <p:spPr>
          <a:xfrm>
            <a:off x="5150300" y="898632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MediumGrid</a:t>
            </a:r>
            <a:endParaRPr lang="pt-PT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78B579F-404D-447A-BE8F-A65AD0644BB4}"/>
              </a:ext>
            </a:extLst>
          </p:cNvPr>
          <p:cNvSpPr txBox="1"/>
          <p:nvPr/>
        </p:nvSpPr>
        <p:spPr>
          <a:xfrm>
            <a:off x="2830867" y="3518366"/>
            <a:ext cx="1653972" cy="369332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rgbClr val="F00000"/>
                </a:solidFill>
              </a:rPr>
              <a:t>0/10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1B330E7-B6A5-47FA-A1F8-FA4E34A819C2}"/>
              </a:ext>
            </a:extLst>
          </p:cNvPr>
          <p:cNvSpPr txBox="1"/>
          <p:nvPr/>
        </p:nvSpPr>
        <p:spPr>
          <a:xfrm>
            <a:off x="6095433" y="3446835"/>
            <a:ext cx="1653972" cy="369332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rgbClr val="F00000"/>
                </a:solidFill>
              </a:rPr>
              <a:t>0/10</a:t>
            </a:r>
          </a:p>
        </p:txBody>
      </p:sp>
      <p:pic>
        <p:nvPicPr>
          <p:cNvPr id="28" name="Imagem 27" descr="Uma imagem com eletrónica&#10;&#10;Descrição gerada automaticamente">
            <a:extLst>
              <a:ext uri="{FF2B5EF4-FFF2-40B4-BE49-F238E27FC236}">
                <a16:creationId xmlns:a16="http://schemas.microsoft.com/office/drawing/2014/main" id="{9C2199CE-363D-4141-90B8-99A322AA5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 t="5589" r="4238" b="17540"/>
          <a:stretch/>
        </p:blipFill>
        <p:spPr>
          <a:xfrm>
            <a:off x="7717803" y="1567971"/>
            <a:ext cx="4188418" cy="1533753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D949A952-D9CB-4776-B423-257A1A27C493}"/>
              </a:ext>
            </a:extLst>
          </p:cNvPr>
          <p:cNvSpPr txBox="1"/>
          <p:nvPr/>
        </p:nvSpPr>
        <p:spPr>
          <a:xfrm>
            <a:off x="8914170" y="898632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SmallClassic</a:t>
            </a:r>
            <a:endParaRPr lang="pt-PT" b="1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27271B7-5546-431B-8885-A7FC1BAC7531}"/>
              </a:ext>
            </a:extLst>
          </p:cNvPr>
          <p:cNvSpPr txBox="1"/>
          <p:nvPr/>
        </p:nvSpPr>
        <p:spPr>
          <a:xfrm>
            <a:off x="10355778" y="3046360"/>
            <a:ext cx="1653972" cy="369332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rgbClr val="F00000"/>
                </a:solidFill>
              </a:rPr>
              <a:t>0/10</a:t>
            </a:r>
          </a:p>
        </p:txBody>
      </p:sp>
    </p:spTree>
    <p:extLst>
      <p:ext uri="{BB962C8B-B14F-4D97-AF65-F5344CB8AC3E}">
        <p14:creationId xmlns:p14="http://schemas.microsoft.com/office/powerpoint/2010/main" val="224220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Problemas da representação de Mapas Médios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https://scontent.fopo3-1.fna.fbcdn.net/v/t1.15752-9/60794481_2525390894371951_6011546040652529664_n.png?_nc_cat=108&amp;_nc_ht=scontent.fopo3-1.fna&amp;oh=120992b8eeb54df930fb2e0214afc0b1&amp;oe=5D65CC95">
            <a:extLst>
              <a:ext uri="{FF2B5EF4-FFF2-40B4-BE49-F238E27FC236}">
                <a16:creationId xmlns:a16="http://schemas.microsoft.com/office/drawing/2014/main" id="{2CEF20F3-987B-4D12-A2DC-C4547093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68" y="2633077"/>
            <a:ext cx="2862660" cy="280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content.fopo3-2.fna.fbcdn.net/v/t1.15752-9/60823422_392398914940825_2878022357727838208_n.png?_nc_cat=103&amp;_nc_ht=scontent.fopo3-2.fna&amp;oh=2cebe98c96ccff4967c4f33bde47602d&amp;oe=5D5BB9DC">
            <a:extLst>
              <a:ext uri="{FF2B5EF4-FFF2-40B4-BE49-F238E27FC236}">
                <a16:creationId xmlns:a16="http://schemas.microsoft.com/office/drawing/2014/main" id="{932B858D-1F2F-4F63-BCE0-3E05FF42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" y="2625236"/>
            <a:ext cx="2868456" cy="281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1BA915-ACE9-47BB-B151-7AA145A3DA2D}"/>
              </a:ext>
            </a:extLst>
          </p:cNvPr>
          <p:cNvSpPr/>
          <p:nvPr/>
        </p:nvSpPr>
        <p:spPr>
          <a:xfrm>
            <a:off x="5655989" y="2844949"/>
            <a:ext cx="280735" cy="287311"/>
          </a:xfrm>
          <a:prstGeom prst="ellipse">
            <a:avLst/>
          </a:prstGeom>
          <a:noFill/>
          <a:ln w="5715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235F0B-E256-486A-B328-81CC31D0F3EB}"/>
              </a:ext>
            </a:extLst>
          </p:cNvPr>
          <p:cNvSpPr txBox="1"/>
          <p:nvPr/>
        </p:nvSpPr>
        <p:spPr>
          <a:xfrm>
            <a:off x="6780470" y="2844949"/>
            <a:ext cx="5149516" cy="254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PT" dirty="0"/>
              <a:t>O aumento de estados é exponencial com o aumento do tamanho do mapa;   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PT" dirty="0"/>
              <a:t>Cada estado capta a informação de todo o mapa, podendo existir informação desnecessária;  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PT" dirty="0"/>
              <a:t>Muito difícil de ocorrer o mesmo estado mais que uma vez. </a:t>
            </a:r>
          </a:p>
        </p:txBody>
      </p:sp>
    </p:spTree>
    <p:extLst>
      <p:ext uri="{BB962C8B-B14F-4D97-AF65-F5344CB8AC3E}">
        <p14:creationId xmlns:p14="http://schemas.microsoft.com/office/powerpoint/2010/main" val="16988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sz="4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Optimizações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235F0B-E256-486A-B328-81CC31D0F3EB}"/>
              </a:ext>
            </a:extLst>
          </p:cNvPr>
          <p:cNvSpPr txBox="1"/>
          <p:nvPr/>
        </p:nvSpPr>
        <p:spPr>
          <a:xfrm>
            <a:off x="1235242" y="2235349"/>
            <a:ext cx="10186737" cy="281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PT" sz="2000" dirty="0"/>
              <a:t>Representar apenas a porção do mapa onde o </a:t>
            </a:r>
            <a:r>
              <a:rPr lang="pt-PT" sz="2000" dirty="0" err="1"/>
              <a:t>pacman</a:t>
            </a:r>
            <a:r>
              <a:rPr lang="pt-PT" sz="2000" dirty="0"/>
              <a:t> se encontra;   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PT" sz="2000" dirty="0"/>
              <a:t>Representar um conjunto de característica que generalizem um estado. Por exemplo:         </a:t>
            </a:r>
          </a:p>
          <a:p>
            <a:pPr marL="742894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Distância ao pontos mais próximos;        </a:t>
            </a:r>
          </a:p>
          <a:p>
            <a:pPr marL="742894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Distância aos fantasmas mais próximos;        </a:t>
            </a:r>
          </a:p>
          <a:p>
            <a:pPr marL="742894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Número de pontos restantes;        </a:t>
            </a:r>
          </a:p>
          <a:p>
            <a:pPr marL="742894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Número de fantasmas restantes.   </a:t>
            </a:r>
          </a:p>
        </p:txBody>
      </p:sp>
      <p:pic>
        <p:nvPicPr>
          <p:cNvPr id="10" name="Picture 2" descr="Imagem relacionada">
            <a:extLst>
              <a:ext uri="{FF2B5EF4-FFF2-40B4-BE49-F238E27FC236}">
                <a16:creationId xmlns:a16="http://schemas.microsoft.com/office/drawing/2014/main" id="{2667B361-384C-4F8E-BE45-2D4F5EEE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104" y="5317996"/>
            <a:ext cx="1529536" cy="152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1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2BD19E8-6BC7-4678-A599-8CF4D0EFA753}"/>
              </a:ext>
            </a:extLst>
          </p:cNvPr>
          <p:cNvSpPr txBox="1">
            <a:spLocks/>
          </p:cNvSpPr>
          <p:nvPr/>
        </p:nvSpPr>
        <p:spPr>
          <a:xfrm>
            <a:off x="430747" y="1521725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ko-KR" sz="6600" b="0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 Condensed" panose="020B0606020104020203"/>
                <a:cs typeface="Arial" pitchFamily="34" charset="0"/>
              </a:rPr>
              <a:t>Conclusão</a:t>
            </a:r>
          </a:p>
        </p:txBody>
      </p:sp>
      <p:pic>
        <p:nvPicPr>
          <p:cNvPr id="9" name="Picture 4" descr="Imagem relacionada">
            <a:extLst>
              <a:ext uri="{FF2B5EF4-FFF2-40B4-BE49-F238E27FC236}">
                <a16:creationId xmlns:a16="http://schemas.microsoft.com/office/drawing/2014/main" id="{15FDCC96-DF45-4E3D-B04F-72DC1D9C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80" y="1214650"/>
            <a:ext cx="60102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A951FF4-A4E1-4ED8-A111-18E33F7F58A9}"/>
              </a:ext>
            </a:extLst>
          </p:cNvPr>
          <p:cNvSpPr/>
          <p:nvPr/>
        </p:nvSpPr>
        <p:spPr>
          <a:xfrm>
            <a:off x="-1" y="-101037"/>
            <a:ext cx="12177104" cy="431922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50B96E6-8C9E-4CF9-BEDA-9ACCFD812F8D}"/>
              </a:ext>
            </a:extLst>
          </p:cNvPr>
          <p:cNvSpPr txBox="1"/>
          <p:nvPr/>
        </p:nvSpPr>
        <p:spPr>
          <a:xfrm>
            <a:off x="-1" y="4187561"/>
            <a:ext cx="12192001" cy="8206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Reinforcement learning </a:t>
            </a:r>
            <a:r>
              <a:rPr lang="en-GB" altLang="ko-KR" sz="36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aplicado</a:t>
            </a: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a </a:t>
            </a:r>
            <a:r>
              <a:rPr lang="en-GB" altLang="ko-KR" sz="3600" b="1" dirty="0" err="1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agentes</a:t>
            </a:r>
            <a:r>
              <a:rPr lang="en-GB" altLang="ko-KR" sz="3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</a:t>
            </a:r>
            <a:endParaRPr lang="ko-KR" altLang="en-US" sz="3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F7FC3689-E778-4A2B-8F9F-32754F7EE7F0}"/>
              </a:ext>
            </a:extLst>
          </p:cNvPr>
          <p:cNvSpPr txBox="1"/>
          <p:nvPr/>
        </p:nvSpPr>
        <p:spPr>
          <a:xfrm>
            <a:off x="169332" y="4996864"/>
            <a:ext cx="1187026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Computação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Natural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528DC2-F131-479A-9B7B-E8A798509FE5}"/>
              </a:ext>
            </a:extLst>
          </p:cNvPr>
          <p:cNvSpPr txBox="1"/>
          <p:nvPr/>
        </p:nvSpPr>
        <p:spPr>
          <a:xfrm>
            <a:off x="10664449" y="6642556"/>
            <a:ext cx="15126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" dirty="0">
                <a:solidFill>
                  <a:schemeClr val="accent4">
                    <a:lumMod val="10000"/>
                  </a:schemeClr>
                </a:solidFill>
              </a:rPr>
              <a:t>Ano letivo 2018/2019</a:t>
            </a:r>
            <a:endParaRPr lang="en-GB" sz="8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11" name="Imagem 10" descr="Uma imagem com objeto&#10;&#10;Descrição gerada automaticamente">
            <a:extLst>
              <a:ext uri="{FF2B5EF4-FFF2-40B4-BE49-F238E27FC236}">
                <a16:creationId xmlns:a16="http://schemas.microsoft.com/office/drawing/2014/main" id="{36BDA955-5FEE-4FAD-A639-3E28849B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28" y="6078407"/>
            <a:ext cx="769895" cy="38494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8F14A9-4951-409B-A3F1-6E6423B063B8}"/>
              </a:ext>
            </a:extLst>
          </p:cNvPr>
          <p:cNvSpPr txBox="1"/>
          <p:nvPr/>
        </p:nvSpPr>
        <p:spPr>
          <a:xfrm>
            <a:off x="10473036" y="6463355"/>
            <a:ext cx="19009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b="1" dirty="0">
                <a:solidFill>
                  <a:schemeClr val="accent4">
                    <a:lumMod val="10000"/>
                  </a:schemeClr>
                </a:solidFill>
              </a:rPr>
              <a:t>Universidade do Minho</a:t>
            </a:r>
            <a:endParaRPr lang="en-GB" sz="900" b="1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8ACA0B-59B9-4EBC-84AF-080FD544DBEB}"/>
              </a:ext>
            </a:extLst>
          </p:cNvPr>
          <p:cNvSpPr txBox="1"/>
          <p:nvPr/>
        </p:nvSpPr>
        <p:spPr>
          <a:xfrm>
            <a:off x="2917083" y="6438675"/>
            <a:ext cx="635783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1400" dirty="0">
                <a:solidFill>
                  <a:schemeClr val="accent4">
                    <a:lumMod val="10000"/>
                  </a:schemeClr>
                </a:solidFill>
              </a:rPr>
              <a:t>Luís Gomes (A78701), Joel Rodrigues (A79068) e Elisa Valente (A79093)</a:t>
            </a:r>
          </a:p>
        </p:txBody>
      </p:sp>
      <p:pic>
        <p:nvPicPr>
          <p:cNvPr id="1026" name="Picture 2" descr="Resultado de imagem para pacman">
            <a:extLst>
              <a:ext uri="{FF2B5EF4-FFF2-40B4-BE49-F238E27FC236}">
                <a16:creationId xmlns:a16="http://schemas.microsoft.com/office/drawing/2014/main" id="{80E857CD-3BE1-45C2-B80F-B8C54289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863" y="201925"/>
            <a:ext cx="71913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acman">
            <a:extLst>
              <a:ext uri="{FF2B5EF4-FFF2-40B4-BE49-F238E27FC236}">
                <a16:creationId xmlns:a16="http://schemas.microsoft.com/office/drawing/2014/main" id="{B7FF7FE6-7ED1-4E5C-A194-A8F3F794D2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11" y="1532134"/>
            <a:ext cx="6067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8E7768-6C92-4629-9941-CC978D778DD8}"/>
              </a:ext>
            </a:extLst>
          </p:cNvPr>
          <p:cNvSpPr/>
          <p:nvPr/>
        </p:nvSpPr>
        <p:spPr>
          <a:xfrm>
            <a:off x="8988972" y="1532134"/>
            <a:ext cx="176764" cy="264774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E102F4-536A-4A43-B195-C2135A7494AA}"/>
              </a:ext>
            </a:extLst>
          </p:cNvPr>
          <p:cNvSpPr/>
          <p:nvPr/>
        </p:nvSpPr>
        <p:spPr>
          <a:xfrm rot="16200000">
            <a:off x="5976837" y="-1346391"/>
            <a:ext cx="133612" cy="589066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4C91246-5331-4A2F-8E44-1635BA436098}"/>
              </a:ext>
            </a:extLst>
          </p:cNvPr>
          <p:cNvSpPr/>
          <p:nvPr/>
        </p:nvSpPr>
        <p:spPr>
          <a:xfrm rot="16200000">
            <a:off x="6064322" y="1121623"/>
            <a:ext cx="133612" cy="60597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882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pacman ghosts gif">
            <a:extLst>
              <a:ext uri="{FF2B5EF4-FFF2-40B4-BE49-F238E27FC236}">
                <a16:creationId xmlns:a16="http://schemas.microsoft.com/office/drawing/2014/main" id="{D0FA962D-E968-4536-A636-821D4352A0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67" y="5090615"/>
            <a:ext cx="5244167" cy="175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B1EF8F-EC8F-42ED-B818-2C42F9FF4796}"/>
              </a:ext>
            </a:extLst>
          </p:cNvPr>
          <p:cNvSpPr/>
          <p:nvPr/>
        </p:nvSpPr>
        <p:spPr>
          <a:xfrm>
            <a:off x="5996686" y="4909645"/>
            <a:ext cx="4672084" cy="2067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CE886-9796-4BAC-A5AA-8F0F7845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Conteúdos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D37A57-03EC-4C69-BBF5-D5ECE0A8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57664"/>
            <a:ext cx="9720073" cy="40233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Descrição do problema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Preparação do Modelo de </a:t>
            </a:r>
            <a:r>
              <a:rPr lang="pt-PT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Reinforcement</a:t>
            </a: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Learning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Análise e Validação do Desempenho do Modelo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Otimização de Parâmetros – PSO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Resultados Obtidos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Modelo de RL em Mapas Médios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Conclusão</a:t>
            </a: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228D0974-A53A-4568-BDE9-B2D103D66161}"/>
              </a:ext>
            </a:extLst>
          </p:cNvPr>
          <p:cNvCxnSpPr>
            <a:cxnSpLocks/>
          </p:cNvCxnSpPr>
          <p:nvPr/>
        </p:nvCxnSpPr>
        <p:spPr>
          <a:xfrm>
            <a:off x="762348" y="834887"/>
            <a:ext cx="0" cy="914400"/>
          </a:xfrm>
          <a:prstGeom prst="line">
            <a:avLst/>
          </a:prstGeom>
          <a:ln w="19050">
            <a:solidFill>
              <a:srgbClr val="1CA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69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Descrição do Problema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A3E33FB8-49F6-4BCF-B2CF-6FF2E979E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 Criar um modelo de RL capaz de aprender a jogar o jogo </a:t>
            </a:r>
            <a:r>
              <a:rPr lang="pt-PT" dirty="0" err="1"/>
              <a:t>Pacman</a:t>
            </a:r>
            <a:r>
              <a:rPr lang="pt-PT" dirty="0"/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 Otimizar parâmetros do modelo com recurso a </a:t>
            </a:r>
            <a:r>
              <a:rPr lang="pt-PT" dirty="0" err="1"/>
              <a:t>Particle</a:t>
            </a:r>
            <a:r>
              <a:rPr lang="pt-PT" dirty="0"/>
              <a:t> </a:t>
            </a:r>
            <a:r>
              <a:rPr lang="pt-PT" dirty="0" err="1"/>
              <a:t>Swarm</a:t>
            </a:r>
            <a:r>
              <a:rPr lang="pt-PT" dirty="0"/>
              <a:t> </a:t>
            </a:r>
            <a:r>
              <a:rPr lang="pt-PT" dirty="0" err="1"/>
              <a:t>Optimization</a:t>
            </a:r>
            <a:r>
              <a:rPr lang="pt-PT" dirty="0"/>
              <a:t>;</a:t>
            </a:r>
          </a:p>
        </p:txBody>
      </p:sp>
      <p:pic>
        <p:nvPicPr>
          <p:cNvPr id="47" name="Picture 6" descr="Resultado de imagem para pacman ghosts gif">
            <a:extLst>
              <a:ext uri="{FF2B5EF4-FFF2-40B4-BE49-F238E27FC236}">
                <a16:creationId xmlns:a16="http://schemas.microsoft.com/office/drawing/2014/main" id="{B5561494-DCF7-497E-B765-D16817D95D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47" y="365302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CFAE3F3-8296-4813-A1E1-389C4180D489}"/>
              </a:ext>
            </a:extLst>
          </p:cNvPr>
          <p:cNvSpPr/>
          <p:nvPr/>
        </p:nvSpPr>
        <p:spPr>
          <a:xfrm>
            <a:off x="3593431" y="3630168"/>
            <a:ext cx="4780547" cy="73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679B789-7068-4047-81B2-EF561FF002D2}"/>
              </a:ext>
            </a:extLst>
          </p:cNvPr>
          <p:cNvSpPr/>
          <p:nvPr/>
        </p:nvSpPr>
        <p:spPr>
          <a:xfrm>
            <a:off x="3441031" y="5845160"/>
            <a:ext cx="4780547" cy="73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45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2048"/>
            <a:ext cx="10365767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Preparação do Modelo de </a:t>
            </a:r>
            <a:r>
              <a:rPr lang="pt-P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reinforcement</a:t>
            </a:r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5CCB24C-1486-4D5F-A546-21C97718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computeValueFromQValues</a:t>
            </a:r>
            <a:r>
              <a:rPr lang="en-GB" dirty="0"/>
              <a:t>      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computeActionFromQValues</a:t>
            </a:r>
            <a:r>
              <a:rPr lang="en-GB" dirty="0"/>
              <a:t>    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getQValue</a:t>
            </a:r>
            <a:r>
              <a:rPr lang="en-GB" dirty="0"/>
              <a:t>      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getAction</a:t>
            </a:r>
            <a:r>
              <a:rPr lang="en-GB" dirty="0"/>
              <a:t>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update      </a:t>
            </a:r>
          </a:p>
        </p:txBody>
      </p:sp>
      <p:pic>
        <p:nvPicPr>
          <p:cNvPr id="30" name="Picture 2" descr="Resultado de imagem para pacman ghosts gif">
            <a:extLst>
              <a:ext uri="{FF2B5EF4-FFF2-40B4-BE49-F238E27FC236}">
                <a16:creationId xmlns:a16="http://schemas.microsoft.com/office/drawing/2014/main" id="{FB0858F9-A05B-4B06-8B38-9A55F2427C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459" y="3135661"/>
            <a:ext cx="2867377" cy="95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35F30C2D-82AF-4DDF-943C-5CD46940679D}"/>
              </a:ext>
            </a:extLst>
          </p:cNvPr>
          <p:cNvSpPr/>
          <p:nvPr/>
        </p:nvSpPr>
        <p:spPr>
          <a:xfrm>
            <a:off x="11473494" y="3249799"/>
            <a:ext cx="2101336" cy="981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E8BCB211-A434-4663-A716-248B8A6B3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67124"/>
              </p:ext>
            </p:extLst>
          </p:nvPr>
        </p:nvGraphicFramePr>
        <p:xfrm>
          <a:off x="5091517" y="2919659"/>
          <a:ext cx="6663710" cy="2828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42">
                  <a:extLst>
                    <a:ext uri="{9D8B030D-6E8A-4147-A177-3AD203B41FA5}">
                      <a16:colId xmlns:a16="http://schemas.microsoft.com/office/drawing/2014/main" val="1497402059"/>
                    </a:ext>
                  </a:extLst>
                </a:gridCol>
                <a:gridCol w="1332742">
                  <a:extLst>
                    <a:ext uri="{9D8B030D-6E8A-4147-A177-3AD203B41FA5}">
                      <a16:colId xmlns:a16="http://schemas.microsoft.com/office/drawing/2014/main" val="2398762738"/>
                    </a:ext>
                  </a:extLst>
                </a:gridCol>
                <a:gridCol w="1332742">
                  <a:extLst>
                    <a:ext uri="{9D8B030D-6E8A-4147-A177-3AD203B41FA5}">
                      <a16:colId xmlns:a16="http://schemas.microsoft.com/office/drawing/2014/main" val="2217189901"/>
                    </a:ext>
                  </a:extLst>
                </a:gridCol>
                <a:gridCol w="1332742">
                  <a:extLst>
                    <a:ext uri="{9D8B030D-6E8A-4147-A177-3AD203B41FA5}">
                      <a16:colId xmlns:a16="http://schemas.microsoft.com/office/drawing/2014/main" val="2861754963"/>
                    </a:ext>
                  </a:extLst>
                </a:gridCol>
                <a:gridCol w="1332742">
                  <a:extLst>
                    <a:ext uri="{9D8B030D-6E8A-4147-A177-3AD203B41FA5}">
                      <a16:colId xmlns:a16="http://schemas.microsoft.com/office/drawing/2014/main" val="1352649663"/>
                    </a:ext>
                  </a:extLst>
                </a:gridCol>
              </a:tblGrid>
              <a:tr h="14142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96522"/>
                  </a:ext>
                </a:extLst>
              </a:tr>
              <a:tr h="1414294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76645"/>
                  </a:ext>
                </a:extLst>
              </a:tr>
            </a:tbl>
          </a:graphicData>
        </a:graphic>
      </p:graphicFrame>
      <p:pic>
        <p:nvPicPr>
          <p:cNvPr id="34" name="Picture 2" descr="Resultado de imagem para pacman gif">
            <a:extLst>
              <a:ext uri="{FF2B5EF4-FFF2-40B4-BE49-F238E27FC236}">
                <a16:creationId xmlns:a16="http://schemas.microsoft.com/office/drawing/2014/main" id="{DDBB7729-00DA-41E1-93C9-70F79D6887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853" y="3171477"/>
            <a:ext cx="1016853" cy="9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82CE8CD8-DEE1-4B75-B860-940121CDD656}"/>
              </a:ext>
            </a:extLst>
          </p:cNvPr>
          <p:cNvSpPr/>
          <p:nvPr/>
        </p:nvSpPr>
        <p:spPr>
          <a:xfrm>
            <a:off x="6950492" y="4914851"/>
            <a:ext cx="277239" cy="281512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475C1-20F3-4AA0-8FB5-BAC5DA897AA7}"/>
              </a:ext>
            </a:extLst>
          </p:cNvPr>
          <p:cNvSpPr/>
          <p:nvPr/>
        </p:nvSpPr>
        <p:spPr>
          <a:xfrm>
            <a:off x="6950492" y="3506220"/>
            <a:ext cx="277239" cy="281512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9F676F3-C373-4A79-9178-0C7C51ED2B78}"/>
              </a:ext>
            </a:extLst>
          </p:cNvPr>
          <p:cNvSpPr/>
          <p:nvPr/>
        </p:nvSpPr>
        <p:spPr>
          <a:xfrm>
            <a:off x="8284752" y="3458912"/>
            <a:ext cx="277239" cy="281512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47E37F4F-3514-43FE-8B5D-2CBAF62A6DC4}"/>
              </a:ext>
            </a:extLst>
          </p:cNvPr>
          <p:cNvCxnSpPr>
            <a:cxnSpLocks/>
          </p:cNvCxnSpPr>
          <p:nvPr/>
        </p:nvCxnSpPr>
        <p:spPr>
          <a:xfrm flipH="1">
            <a:off x="5786279" y="4006845"/>
            <a:ext cx="1" cy="7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9C51D94E-788A-4287-9965-31DCB3374644}"/>
              </a:ext>
            </a:extLst>
          </p:cNvPr>
          <p:cNvCxnSpPr>
            <a:cxnSpLocks/>
          </p:cNvCxnSpPr>
          <p:nvPr/>
        </p:nvCxnSpPr>
        <p:spPr>
          <a:xfrm>
            <a:off x="6096000" y="3646976"/>
            <a:ext cx="715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9A1700-00C1-4C38-8D4A-6341C44296CF}"/>
              </a:ext>
            </a:extLst>
          </p:cNvPr>
          <p:cNvSpPr txBox="1"/>
          <p:nvPr/>
        </p:nvSpPr>
        <p:spPr>
          <a:xfrm>
            <a:off x="6399816" y="3321554"/>
            <a:ext cx="144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0.6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0E79046-80EC-4A3D-9253-F026606A9DE1}"/>
              </a:ext>
            </a:extLst>
          </p:cNvPr>
          <p:cNvSpPr txBox="1"/>
          <p:nvPr/>
        </p:nvSpPr>
        <p:spPr>
          <a:xfrm>
            <a:off x="5786279" y="4372189"/>
            <a:ext cx="144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0.2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E4F9F36-4D59-4D6D-8209-1AE15ED1B31A}"/>
              </a:ext>
            </a:extLst>
          </p:cNvPr>
          <p:cNvSpPr txBox="1"/>
          <p:nvPr/>
        </p:nvSpPr>
        <p:spPr>
          <a:xfrm>
            <a:off x="4973903" y="2426905"/>
            <a:ext cx="286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Taxa de Exploração = 0.1</a:t>
            </a:r>
          </a:p>
        </p:txBody>
      </p:sp>
    </p:spTree>
    <p:extLst>
      <p:ext uri="{BB962C8B-B14F-4D97-AF65-F5344CB8AC3E}">
        <p14:creationId xmlns:p14="http://schemas.microsoft.com/office/powerpoint/2010/main" val="120495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Resultado de imagem para pacman ghosts gif">
            <a:extLst>
              <a:ext uri="{FF2B5EF4-FFF2-40B4-BE49-F238E27FC236}">
                <a16:creationId xmlns:a16="http://schemas.microsoft.com/office/drawing/2014/main" id="{3018FBA6-63A5-490B-8334-3ADC05B8AC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940" y="5334008"/>
            <a:ext cx="2076260" cy="6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39A07D3-554E-480C-A578-CD2CC5F5E0E8}"/>
              </a:ext>
            </a:extLst>
          </p:cNvPr>
          <p:cNvSpPr/>
          <p:nvPr/>
        </p:nvSpPr>
        <p:spPr>
          <a:xfrm>
            <a:off x="9706070" y="5294129"/>
            <a:ext cx="1125506" cy="70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1A9ED33-8364-45A1-8D51-9441B367FDF4}"/>
              </a:ext>
            </a:extLst>
          </p:cNvPr>
          <p:cNvSpPr/>
          <p:nvPr/>
        </p:nvSpPr>
        <p:spPr>
          <a:xfrm>
            <a:off x="8667940" y="5301071"/>
            <a:ext cx="506805" cy="692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Picture 2" descr="Resultado de imagem para pacman gif">
            <a:extLst>
              <a:ext uri="{FF2B5EF4-FFF2-40B4-BE49-F238E27FC236}">
                <a16:creationId xmlns:a16="http://schemas.microsoft.com/office/drawing/2014/main" id="{06C2F0F7-E6BB-4C55-9426-EECF7E90E6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495" y="5228417"/>
            <a:ext cx="992626" cy="8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pacman ghosts gif">
            <a:extLst>
              <a:ext uri="{FF2B5EF4-FFF2-40B4-BE49-F238E27FC236}">
                <a16:creationId xmlns:a16="http://schemas.microsoft.com/office/drawing/2014/main" id="{A2B18AEE-4062-4D96-ABA5-DEB9BEAAE5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012" y="5334008"/>
            <a:ext cx="2076260" cy="6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908E1FF0-3A5A-48B3-B404-5028109449E1}"/>
              </a:ext>
            </a:extLst>
          </p:cNvPr>
          <p:cNvSpPr/>
          <p:nvPr/>
        </p:nvSpPr>
        <p:spPr>
          <a:xfrm>
            <a:off x="4071142" y="5294129"/>
            <a:ext cx="1125506" cy="70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1B66A597-61F8-42B0-894A-E675BD2E61E9}"/>
              </a:ext>
            </a:extLst>
          </p:cNvPr>
          <p:cNvSpPr/>
          <p:nvPr/>
        </p:nvSpPr>
        <p:spPr>
          <a:xfrm>
            <a:off x="3033012" y="5301071"/>
            <a:ext cx="506805" cy="692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70" name="Tabela 69">
            <a:extLst>
              <a:ext uri="{FF2B5EF4-FFF2-40B4-BE49-F238E27FC236}">
                <a16:creationId xmlns:a16="http://schemas.microsoft.com/office/drawing/2014/main" id="{4540592D-403B-A943-811A-EFE405B14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22672"/>
              </p:ext>
            </p:extLst>
          </p:nvPr>
        </p:nvGraphicFramePr>
        <p:xfrm>
          <a:off x="6752533" y="3454470"/>
          <a:ext cx="4280228" cy="265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057">
                  <a:extLst>
                    <a:ext uri="{9D8B030D-6E8A-4147-A177-3AD203B41FA5}">
                      <a16:colId xmlns:a16="http://schemas.microsoft.com/office/drawing/2014/main" val="1497402059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2861754963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1156708384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1352649663"/>
                    </a:ext>
                  </a:extLst>
                </a:gridCol>
              </a:tblGrid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96522"/>
                  </a:ext>
                </a:extLst>
              </a:tr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76645"/>
                  </a:ext>
                </a:extLst>
              </a:tr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725425"/>
                  </a:ext>
                </a:extLst>
              </a:tr>
            </a:tbl>
          </a:graphicData>
        </a:graphic>
      </p:graphicFrame>
      <p:pic>
        <p:nvPicPr>
          <p:cNvPr id="49" name="Picture 2" descr="Resultado de imagem para pacman gif">
            <a:extLst>
              <a:ext uri="{FF2B5EF4-FFF2-40B4-BE49-F238E27FC236}">
                <a16:creationId xmlns:a16="http://schemas.microsoft.com/office/drawing/2014/main" id="{D385570A-CF67-5A41-A356-7346AD3FEE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12" y="4355168"/>
            <a:ext cx="992626" cy="8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B43800-C898-4347-84D4-1AC5F811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05" y="2472014"/>
            <a:ext cx="4280229" cy="529265"/>
          </a:xfrm>
        </p:spPr>
        <p:txBody>
          <a:bodyPr>
            <a:normAutofit/>
          </a:bodyPr>
          <a:lstStyle/>
          <a:p>
            <a:pPr algn="ctr"/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SARSA</a:t>
            </a:r>
            <a:endParaRPr lang="pt-PT" sz="19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pt-PT" sz="1600" dirty="0"/>
          </a:p>
        </p:txBody>
      </p:sp>
      <p:graphicFrame>
        <p:nvGraphicFramePr>
          <p:cNvPr id="44" name="Tabela 43">
            <a:extLst>
              <a:ext uri="{FF2B5EF4-FFF2-40B4-BE49-F238E27FC236}">
                <a16:creationId xmlns:a16="http://schemas.microsoft.com/office/drawing/2014/main" id="{A3170613-42C3-F342-8B0A-7FDBF4DB8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994476"/>
              </p:ext>
            </p:extLst>
          </p:nvPr>
        </p:nvGraphicFramePr>
        <p:xfrm>
          <a:off x="1148307" y="3454470"/>
          <a:ext cx="4280228" cy="2651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0057">
                  <a:extLst>
                    <a:ext uri="{9D8B030D-6E8A-4147-A177-3AD203B41FA5}">
                      <a16:colId xmlns:a16="http://schemas.microsoft.com/office/drawing/2014/main" val="1497402059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2861754963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1156708384"/>
                    </a:ext>
                  </a:extLst>
                </a:gridCol>
                <a:gridCol w="1070057">
                  <a:extLst>
                    <a:ext uri="{9D8B030D-6E8A-4147-A177-3AD203B41FA5}">
                      <a16:colId xmlns:a16="http://schemas.microsoft.com/office/drawing/2014/main" val="1352649663"/>
                    </a:ext>
                  </a:extLst>
                </a:gridCol>
              </a:tblGrid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96522"/>
                  </a:ext>
                </a:extLst>
              </a:tr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476645"/>
                  </a:ext>
                </a:extLst>
              </a:tr>
              <a:tr h="883739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725425"/>
                  </a:ext>
                </a:extLst>
              </a:tr>
            </a:tbl>
          </a:graphicData>
        </a:graphic>
      </p:graphicFrame>
      <p:sp>
        <p:nvSpPr>
          <p:cNvPr id="52" name="CaixaDeTexto 51">
            <a:extLst>
              <a:ext uri="{FF2B5EF4-FFF2-40B4-BE49-F238E27FC236}">
                <a16:creationId xmlns:a16="http://schemas.microsoft.com/office/drawing/2014/main" id="{1F5E650F-5D69-6A4E-AD0C-565E79341E03}"/>
              </a:ext>
            </a:extLst>
          </p:cNvPr>
          <p:cNvSpPr txBox="1"/>
          <p:nvPr/>
        </p:nvSpPr>
        <p:spPr>
          <a:xfrm>
            <a:off x="1289303" y="5515079"/>
            <a:ext cx="7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00000"/>
                </a:solidFill>
              </a:rPr>
              <a:t>START</a:t>
            </a:r>
            <a:endParaRPr lang="pt-PT" sz="1200" b="1" dirty="0">
              <a:solidFill>
                <a:srgbClr val="F00000"/>
              </a:solidFill>
            </a:endParaRPr>
          </a:p>
        </p:txBody>
      </p:sp>
      <p:cxnSp>
        <p:nvCxnSpPr>
          <p:cNvPr id="77" name="Conexão reta unidirecional 20">
            <a:extLst>
              <a:ext uri="{FF2B5EF4-FFF2-40B4-BE49-F238E27FC236}">
                <a16:creationId xmlns:a16="http://schemas.microsoft.com/office/drawing/2014/main" id="{1E89F66F-BE28-C148-8245-A18C71A1E38A}"/>
              </a:ext>
            </a:extLst>
          </p:cNvPr>
          <p:cNvCxnSpPr>
            <a:cxnSpLocks/>
          </p:cNvCxnSpPr>
          <p:nvPr/>
        </p:nvCxnSpPr>
        <p:spPr>
          <a:xfrm flipV="1">
            <a:off x="1682515" y="5031260"/>
            <a:ext cx="0" cy="47994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EF79A7A-30F8-4EEE-B3C9-7A371E8013DC}"/>
              </a:ext>
            </a:extLst>
          </p:cNvPr>
          <p:cNvSpPr/>
          <p:nvPr/>
        </p:nvSpPr>
        <p:spPr>
          <a:xfrm>
            <a:off x="2573306" y="5551554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441E4A-FA6A-4C40-88F9-0D7131AF99A5}"/>
              </a:ext>
            </a:extLst>
          </p:cNvPr>
          <p:cNvSpPr/>
          <p:nvPr/>
        </p:nvSpPr>
        <p:spPr>
          <a:xfrm>
            <a:off x="2567203" y="4644532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4A7389-268F-45E7-8128-F64222AB28EE}"/>
              </a:ext>
            </a:extLst>
          </p:cNvPr>
          <p:cNvSpPr/>
          <p:nvPr/>
        </p:nvSpPr>
        <p:spPr>
          <a:xfrm>
            <a:off x="2567203" y="3756957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6C5F8A9-C7B5-4C71-97C3-9B3CD6CB5E25}"/>
              </a:ext>
            </a:extLst>
          </p:cNvPr>
          <p:cNvSpPr txBox="1"/>
          <p:nvPr/>
        </p:nvSpPr>
        <p:spPr>
          <a:xfrm>
            <a:off x="6879485" y="5511207"/>
            <a:ext cx="7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>
                <a:solidFill>
                  <a:srgbClr val="F00000"/>
                </a:solidFill>
              </a:rPr>
              <a:t>START</a:t>
            </a:r>
            <a:endParaRPr lang="pt-PT" sz="1200" b="1" dirty="0">
              <a:solidFill>
                <a:srgbClr val="F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A38494-D5DC-47B3-B444-4F69FF16ECC0}"/>
              </a:ext>
            </a:extLst>
          </p:cNvPr>
          <p:cNvSpPr/>
          <p:nvPr/>
        </p:nvSpPr>
        <p:spPr>
          <a:xfrm>
            <a:off x="8189366" y="4644532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18D5A-CDDE-4A12-8009-5768A3C3CC44}"/>
              </a:ext>
            </a:extLst>
          </p:cNvPr>
          <p:cNvSpPr/>
          <p:nvPr/>
        </p:nvSpPr>
        <p:spPr>
          <a:xfrm>
            <a:off x="8189365" y="3756957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B202A2-58FD-4088-8EF9-41D16491CEA8}"/>
              </a:ext>
            </a:extLst>
          </p:cNvPr>
          <p:cNvSpPr/>
          <p:nvPr/>
        </p:nvSpPr>
        <p:spPr>
          <a:xfrm>
            <a:off x="3687607" y="3752719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19C5AA-1DCA-40B7-9D47-B3555548838D}"/>
              </a:ext>
            </a:extLst>
          </p:cNvPr>
          <p:cNvSpPr/>
          <p:nvPr/>
        </p:nvSpPr>
        <p:spPr>
          <a:xfrm>
            <a:off x="9279768" y="3729332"/>
            <a:ext cx="296635" cy="265604"/>
          </a:xfrm>
          <a:prstGeom prst="ellipse">
            <a:avLst/>
          </a:prstGeom>
          <a:solidFill>
            <a:srgbClr val="FF8C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2" name="Conexão reta unidirecional 20">
            <a:extLst>
              <a:ext uri="{FF2B5EF4-FFF2-40B4-BE49-F238E27FC236}">
                <a16:creationId xmlns:a16="http://schemas.microsoft.com/office/drawing/2014/main" id="{1B04EA67-4078-46E4-B10A-636E93F97C9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675685" y="5680484"/>
            <a:ext cx="384098" cy="1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Marcador de Posição de Conteúdo 2">
            <a:extLst>
              <a:ext uri="{FF2B5EF4-FFF2-40B4-BE49-F238E27FC236}">
                <a16:creationId xmlns:a16="http://schemas.microsoft.com/office/drawing/2014/main" id="{4053C13A-C8C6-4E7F-814C-DD64B0280E84}"/>
              </a:ext>
            </a:extLst>
          </p:cNvPr>
          <p:cNvSpPr txBox="1">
            <a:spLocks/>
          </p:cNvSpPr>
          <p:nvPr/>
        </p:nvSpPr>
        <p:spPr>
          <a:xfrm>
            <a:off x="6720006" y="2476424"/>
            <a:ext cx="4280229" cy="52926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Q-</a:t>
            </a:r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Learning</a:t>
            </a:r>
            <a:endParaRPr lang="pt-PT" sz="19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pt-PT" sz="1600" dirty="0"/>
          </a:p>
        </p:txBody>
      </p:sp>
      <p:sp>
        <p:nvSpPr>
          <p:cNvPr id="43" name="Marcador de Posição de Conteúdo 2">
            <a:extLst>
              <a:ext uri="{FF2B5EF4-FFF2-40B4-BE49-F238E27FC236}">
                <a16:creationId xmlns:a16="http://schemas.microsoft.com/office/drawing/2014/main" id="{9D46B4ED-842B-46AF-BDC2-CB760A38401B}"/>
              </a:ext>
            </a:extLst>
          </p:cNvPr>
          <p:cNvSpPr txBox="1">
            <a:spLocks/>
          </p:cNvSpPr>
          <p:nvPr/>
        </p:nvSpPr>
        <p:spPr>
          <a:xfrm>
            <a:off x="3767352" y="2479929"/>
            <a:ext cx="4280229" cy="52926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vs</a:t>
            </a:r>
            <a:endParaRPr lang="pt-PT" sz="1900" dirty="0">
              <a:solidFill>
                <a:schemeClr val="tx1">
                  <a:lumMod val="75000"/>
                  <a:lumOff val="2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  <a:p>
            <a:endParaRPr lang="pt-PT" sz="1600" dirty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84175CC-B775-438A-924F-A718FEB3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2048"/>
            <a:ext cx="10365767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Preparação do Modelo de </a:t>
            </a:r>
            <a:r>
              <a:rPr lang="pt-P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reinforcement</a:t>
            </a:r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0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D84175CC-B775-438A-924F-A718FEB3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2048"/>
            <a:ext cx="10365767" cy="1499616"/>
          </a:xfrm>
        </p:spPr>
        <p:txBody>
          <a:bodyPr>
            <a:normAutofit/>
          </a:bodyPr>
          <a:lstStyle/>
          <a:p>
            <a:r>
              <a:rPr lang="pt-PT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Análise e Validação do Desempenho do Modelo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496503FF-8D68-465E-8EC1-9DB01CCE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dirty="0"/>
              <a:t> Teste de diferentes parâmetros (alfa, </a:t>
            </a:r>
            <a:r>
              <a:rPr lang="pt-PT" dirty="0" err="1"/>
              <a:t>gamma</a:t>
            </a:r>
            <a:r>
              <a:rPr lang="pt-PT" dirty="0"/>
              <a:t> e </a:t>
            </a:r>
            <a:r>
              <a:rPr lang="pt-PT" dirty="0" err="1"/>
              <a:t>epsilon</a:t>
            </a:r>
            <a:r>
              <a:rPr lang="pt-PT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dirty="0"/>
              <a:t> Número de iterações de treino (</a:t>
            </a:r>
            <a:r>
              <a:rPr lang="pt-PT" dirty="0">
                <a:solidFill>
                  <a:srgbClr val="00B050"/>
                </a:solidFill>
              </a:rPr>
              <a:t>2000</a:t>
            </a:r>
            <a:r>
              <a:rPr lang="pt-PT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dirty="0"/>
              <a:t> Teste das diferentes fórmulas (</a:t>
            </a:r>
            <a:r>
              <a:rPr lang="pt-PT" dirty="0">
                <a:solidFill>
                  <a:srgbClr val="00B050"/>
                </a:solidFill>
              </a:rPr>
              <a:t>Q-</a:t>
            </a:r>
            <a:r>
              <a:rPr lang="pt-PT" dirty="0" err="1">
                <a:solidFill>
                  <a:srgbClr val="00B050"/>
                </a:solidFill>
              </a:rPr>
              <a:t>Learning</a:t>
            </a:r>
            <a:r>
              <a:rPr lang="pt-PT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PT" dirty="0"/>
              <a:t> Teste em diferentes mapas de tamanho pequeno</a:t>
            </a:r>
          </a:p>
        </p:txBody>
      </p:sp>
    </p:spTree>
    <p:extLst>
      <p:ext uri="{BB962C8B-B14F-4D97-AF65-F5344CB8AC3E}">
        <p14:creationId xmlns:p14="http://schemas.microsoft.com/office/powerpoint/2010/main" val="217043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Otimização de Parâmetros do Modelo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A60A4918-0A29-6F4E-995A-B3F9594D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092" y="1754593"/>
            <a:ext cx="4767072" cy="660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Particle</a:t>
            </a:r>
            <a:r>
              <a:rPr lang="pt-PT" sz="2400" dirty="0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Swarm</a:t>
            </a:r>
            <a:r>
              <a:rPr lang="pt-PT" sz="2400" dirty="0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Optimization</a:t>
            </a:r>
            <a:endParaRPr lang="pt-PT" sz="2400" dirty="0">
              <a:solidFill>
                <a:schemeClr val="accent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1026" name="Picture 2" descr="Resultado de imagem para PSO gif">
            <a:extLst>
              <a:ext uri="{FF2B5EF4-FFF2-40B4-BE49-F238E27FC236}">
                <a16:creationId xmlns:a16="http://schemas.microsoft.com/office/drawing/2014/main" id="{DC030318-55ED-4B17-9717-3E3E78D6B9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81" y="2519481"/>
            <a:ext cx="4982037" cy="373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63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Otimização de Parâmetros do Modelo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97302AD-7EB9-B345-A2F0-B414686F43A9}"/>
              </a:ext>
            </a:extLst>
          </p:cNvPr>
          <p:cNvSpPr txBox="1"/>
          <p:nvPr/>
        </p:nvSpPr>
        <p:spPr>
          <a:xfrm>
            <a:off x="1149176" y="2415071"/>
            <a:ext cx="375970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200" dirty="0">
                <a:latin typeface="Bahnschrift" panose="020B0502040204020203" pitchFamily="34" charset="0"/>
                <a:ea typeface="Adobe Heiti Std R" panose="020B0400000000000000" pitchFamily="34" charset="-128"/>
              </a:rPr>
              <a:t>Espaço de procura:</a:t>
            </a:r>
          </a:p>
          <a:p>
            <a:pPr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/>
              <a:t>Learning Rate:</a:t>
            </a:r>
            <a:r>
              <a:rPr lang="pt-PT" sz="2000" dirty="0"/>
              <a:t>         0.1 a 0.7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Exploration</a:t>
            </a:r>
            <a:r>
              <a:rPr lang="pt-PT" sz="2000" b="1" dirty="0"/>
              <a:t> Rate:    </a:t>
            </a:r>
            <a:r>
              <a:rPr lang="pt-PT" sz="2000" dirty="0"/>
              <a:t>0.0 a 0.15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 err="1"/>
              <a:t>Discount</a:t>
            </a:r>
            <a:r>
              <a:rPr lang="pt-PT" sz="2000" b="1" dirty="0"/>
              <a:t> </a:t>
            </a:r>
            <a:r>
              <a:rPr lang="pt-PT" sz="2000" b="1" dirty="0" err="1"/>
              <a:t>factor</a:t>
            </a:r>
            <a:r>
              <a:rPr lang="pt-PT" sz="2000" b="1" dirty="0"/>
              <a:t>:       </a:t>
            </a:r>
            <a:r>
              <a:rPr lang="pt-PT" sz="2000" dirty="0"/>
              <a:t>0.5 a 1.0</a:t>
            </a:r>
          </a:p>
          <a:p>
            <a:endParaRPr lang="pt-PT" dirty="0"/>
          </a:p>
        </p:txBody>
      </p:sp>
      <p:sp>
        <p:nvSpPr>
          <p:cNvPr id="10" name="Marcador de Posição de Conteúdo 12">
            <a:extLst>
              <a:ext uri="{FF2B5EF4-FFF2-40B4-BE49-F238E27FC236}">
                <a16:creationId xmlns:a16="http://schemas.microsoft.com/office/drawing/2014/main" id="{58EF2838-5A00-49CC-9DFF-0424340A3A78}"/>
              </a:ext>
            </a:extLst>
          </p:cNvPr>
          <p:cNvSpPr txBox="1">
            <a:spLocks/>
          </p:cNvSpPr>
          <p:nvPr/>
        </p:nvSpPr>
        <p:spPr>
          <a:xfrm>
            <a:off x="1117092" y="1754593"/>
            <a:ext cx="4767072" cy="66047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Particle</a:t>
            </a:r>
            <a:r>
              <a:rPr lang="pt-PT" sz="2400" dirty="0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Swarm</a:t>
            </a:r>
            <a:r>
              <a:rPr lang="pt-PT" sz="2400" dirty="0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</a:t>
            </a:r>
            <a:r>
              <a:rPr lang="pt-PT" sz="2400" dirty="0" err="1">
                <a:solidFill>
                  <a:schemeClr val="accent1">
                    <a:lumMod val="75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Optimization</a:t>
            </a:r>
            <a:endParaRPr lang="pt-PT" sz="2400" dirty="0">
              <a:solidFill>
                <a:schemeClr val="accent1">
                  <a:lumMod val="75000"/>
                </a:schemeClr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3A0F96D-14C6-4BFA-B003-E2F017EE5F64}"/>
                  </a:ext>
                </a:extLst>
              </p:cNvPr>
              <p:cNvSpPr txBox="1"/>
              <p:nvPr/>
            </p:nvSpPr>
            <p:spPr>
              <a:xfrm>
                <a:off x="4004310" y="5538934"/>
                <a:ext cx="3759708" cy="118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PT" sz="2200" dirty="0">
                    <a:solidFill>
                      <a:schemeClr val="accent4"/>
                    </a:solidFill>
                    <a:latin typeface="Bahnschrift" panose="020B0502040204020203" pitchFamily="34" charset="0"/>
                    <a:ea typeface="Adobe Heiti Std R" panose="020B0400000000000000" pitchFamily="34" charset="-128"/>
                  </a:rPr>
                  <a:t>Função Objetivo= </a:t>
                </a:r>
                <a14:m>
                  <m:oMath xmlns:m="http://schemas.openxmlformats.org/officeDocument/2006/math">
                    <m:r>
                      <a:rPr lang="pt-PT" sz="2000" b="0" i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𝑠𝑐𝑜𝑟𝑒𝑠</m:t>
                        </m:r>
                      </m:e>
                    </m:nary>
                  </m:oMath>
                </a14:m>
                <a:endParaRPr lang="pt-PT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PT" sz="2000" dirty="0"/>
              </a:p>
              <a:p>
                <a:endParaRPr lang="pt-PT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3A0F96D-14C6-4BFA-B003-E2F017EE5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310" y="5538934"/>
                <a:ext cx="3759708" cy="1184940"/>
              </a:xfrm>
              <a:prstGeom prst="rect">
                <a:avLst/>
              </a:prstGeom>
              <a:blipFill>
                <a:blip r:embed="rId3"/>
                <a:stretch>
                  <a:fillRect l="-2107" t="-29897" b="-773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392CE4-7065-4A98-A5F3-83120451903D}"/>
              </a:ext>
            </a:extLst>
          </p:cNvPr>
          <p:cNvSpPr txBox="1"/>
          <p:nvPr/>
        </p:nvSpPr>
        <p:spPr>
          <a:xfrm>
            <a:off x="6468258" y="2415071"/>
            <a:ext cx="4767072" cy="188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dirty="0">
                <a:latin typeface="Bahnschrift" panose="020B0502040204020203" pitchFamily="34" charset="0"/>
                <a:ea typeface="Adobe Heiti Std R" panose="020B0400000000000000" pitchFamily="34" charset="-128"/>
              </a:rPr>
              <a:t>Parâmetros do PSO:</a:t>
            </a:r>
          </a:p>
          <a:p>
            <a:pPr>
              <a:lnSpc>
                <a:spcPct val="150000"/>
              </a:lnSpc>
            </a:pPr>
            <a:endParaRPr lang="pt-P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/>
              <a:t>Número de partículas:</a:t>
            </a:r>
            <a:r>
              <a:rPr lang="pt-PT" sz="2000" dirty="0"/>
              <a:t> 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000" b="1" dirty="0"/>
              <a:t>Número de iterações máximo: </a:t>
            </a:r>
            <a:r>
              <a:rPr lang="pt-PT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1956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6498C-F07E-8E4E-8DDC-8701577C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 Obtidos</a:t>
            </a:r>
            <a:endParaRPr lang="pt-PT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487A8A-0675-5A4B-B3E8-A472C160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538" y="-17584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B1B5BE-06FD-9A45-9A5F-741994409BC7}"/>
              </a:ext>
            </a:extLst>
          </p:cNvPr>
          <p:cNvSpPr txBox="1"/>
          <p:nvPr/>
        </p:nvSpPr>
        <p:spPr>
          <a:xfrm>
            <a:off x="2648122" y="1666574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SmallGrid</a:t>
            </a:r>
            <a:endParaRPr lang="pt-PT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A4689E-CB2C-4A42-A4A3-7A6A1F3A7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4"/>
          <a:stretch/>
        </p:blipFill>
        <p:spPr>
          <a:xfrm>
            <a:off x="1756543" y="2092094"/>
            <a:ext cx="3022600" cy="2903923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A956236C-3A6C-314D-85E3-CAF7BE18433F}"/>
              </a:ext>
            </a:extLst>
          </p:cNvPr>
          <p:cNvSpPr txBox="1"/>
          <p:nvPr/>
        </p:nvSpPr>
        <p:spPr>
          <a:xfrm>
            <a:off x="3800343" y="4869577"/>
            <a:ext cx="1653973" cy="1200329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Alpha</a:t>
            </a:r>
            <a:r>
              <a:rPr lang="pt-PT" b="1" dirty="0"/>
              <a:t>: </a:t>
            </a:r>
            <a:r>
              <a:rPr lang="pt-PT" dirty="0"/>
              <a:t>0.418</a:t>
            </a:r>
            <a:endParaRPr lang="pt-PT" b="1" dirty="0"/>
          </a:p>
          <a:p>
            <a:r>
              <a:rPr lang="pt-PT" b="1" dirty="0" err="1"/>
              <a:t>Gamma</a:t>
            </a:r>
            <a:r>
              <a:rPr lang="pt-PT" b="1" dirty="0"/>
              <a:t>: </a:t>
            </a:r>
            <a:r>
              <a:rPr lang="pt-PT" dirty="0"/>
              <a:t>0.663</a:t>
            </a:r>
            <a:endParaRPr lang="pt-PT" b="1" dirty="0"/>
          </a:p>
          <a:p>
            <a:r>
              <a:rPr lang="pt-PT" b="1" dirty="0" err="1"/>
              <a:t>Epsilon</a:t>
            </a:r>
            <a:r>
              <a:rPr lang="pt-PT" b="1" dirty="0"/>
              <a:t>: </a:t>
            </a:r>
            <a:r>
              <a:rPr lang="pt-PT" dirty="0"/>
              <a:t>0.042</a:t>
            </a:r>
            <a:endParaRPr lang="pt-PT" b="1" dirty="0"/>
          </a:p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chemeClr val="accent4"/>
                </a:solidFill>
              </a:rPr>
              <a:t>10/10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259DB67-012D-4592-A2CE-629B8CC3F9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1"/>
          <a:stretch/>
        </p:blipFill>
        <p:spPr>
          <a:xfrm>
            <a:off x="6822943" y="2302048"/>
            <a:ext cx="3860800" cy="225390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3B92AB4-5E0E-44CB-A5A0-2216C561C461}"/>
              </a:ext>
            </a:extLst>
          </p:cNvPr>
          <p:cNvSpPr txBox="1"/>
          <p:nvPr/>
        </p:nvSpPr>
        <p:spPr>
          <a:xfrm>
            <a:off x="7816227" y="1932085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dirty="0" err="1"/>
              <a:t>MinimaxClassic</a:t>
            </a:r>
            <a:endParaRPr lang="pt-PT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7ECC3F2-0E57-42B9-AF0D-3BA4247C4AED}"/>
              </a:ext>
            </a:extLst>
          </p:cNvPr>
          <p:cNvSpPr txBox="1"/>
          <p:nvPr/>
        </p:nvSpPr>
        <p:spPr>
          <a:xfrm>
            <a:off x="9223462" y="4474401"/>
            <a:ext cx="1653973" cy="1200329"/>
          </a:xfrm>
          <a:prstGeom prst="rect">
            <a:avLst/>
          </a:prstGeom>
          <a:ln>
            <a:solidFill>
              <a:srgbClr val="F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dirty="0" err="1"/>
              <a:t>Alpha</a:t>
            </a:r>
            <a:r>
              <a:rPr lang="pt-PT" b="1" dirty="0"/>
              <a:t>: </a:t>
            </a:r>
            <a:r>
              <a:rPr lang="pt-PT" dirty="0"/>
              <a:t>0.119</a:t>
            </a:r>
            <a:endParaRPr lang="pt-PT" b="1" dirty="0"/>
          </a:p>
          <a:p>
            <a:r>
              <a:rPr lang="pt-PT" b="1" dirty="0" err="1"/>
              <a:t>Gamma</a:t>
            </a:r>
            <a:r>
              <a:rPr lang="pt-PT" b="1" dirty="0"/>
              <a:t>: </a:t>
            </a:r>
            <a:r>
              <a:rPr lang="pt-PT" dirty="0"/>
              <a:t>0.966</a:t>
            </a:r>
            <a:endParaRPr lang="pt-PT" b="1" dirty="0"/>
          </a:p>
          <a:p>
            <a:r>
              <a:rPr lang="pt-PT" b="1" dirty="0" err="1"/>
              <a:t>Epsilon</a:t>
            </a:r>
            <a:r>
              <a:rPr lang="pt-PT" b="1" dirty="0"/>
              <a:t>: </a:t>
            </a:r>
            <a:r>
              <a:rPr lang="pt-PT" dirty="0"/>
              <a:t>0.049</a:t>
            </a:r>
            <a:endParaRPr lang="pt-PT" b="1" dirty="0"/>
          </a:p>
          <a:p>
            <a:r>
              <a:rPr lang="pt-PT" b="1" dirty="0" err="1"/>
              <a:t>Wins</a:t>
            </a:r>
            <a:r>
              <a:rPr lang="pt-PT" b="1" dirty="0"/>
              <a:t>: </a:t>
            </a:r>
            <a:r>
              <a:rPr lang="pt-PT" dirty="0">
                <a:solidFill>
                  <a:schemeClr val="accent4"/>
                </a:solidFill>
              </a:rPr>
              <a:t>10/10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A8E0E-49E9-4475-9504-D04EEBD8ED70}"/>
              </a:ext>
            </a:extLst>
          </p:cNvPr>
          <p:cNvSpPr txBox="1"/>
          <p:nvPr/>
        </p:nvSpPr>
        <p:spPr>
          <a:xfrm>
            <a:off x="7737999" y="4884508"/>
            <a:ext cx="148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FF0000"/>
                </a:solidFill>
              </a:rPr>
              <a:t>INSTÁVEL</a:t>
            </a:r>
          </a:p>
        </p:txBody>
      </p:sp>
    </p:spTree>
    <p:extLst>
      <p:ext uri="{BB962C8B-B14F-4D97-AF65-F5344CB8AC3E}">
        <p14:creationId xmlns:p14="http://schemas.microsoft.com/office/powerpoint/2010/main" val="235463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over and End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Genome Edit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A5AE"/>
      </a:accent1>
      <a:accent2>
        <a:srgbClr val="2395A6"/>
      </a:accent2>
      <a:accent3>
        <a:srgbClr val="80DBE4"/>
      </a:accent3>
      <a:accent4>
        <a:srgbClr val="CDFEFD"/>
      </a:accent4>
      <a:accent5>
        <a:srgbClr val="FE8B44"/>
      </a:accent5>
      <a:accent6>
        <a:srgbClr val="FDC56F"/>
      </a:accent6>
      <a:hlink>
        <a:srgbClr val="CDFEFD"/>
      </a:hlink>
      <a:folHlink>
        <a:srgbClr val="CDFEFD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Ecrã Panorâmico</PresentationFormat>
  <Paragraphs>136</Paragraphs>
  <Slides>15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15</vt:i4>
      </vt:variant>
    </vt:vector>
  </HeadingPairs>
  <TitlesOfParts>
    <vt:vector size="29" baseType="lpstr">
      <vt:lpstr>Adobe Fan Heiti Std B</vt:lpstr>
      <vt:lpstr>Arial</vt:lpstr>
      <vt:lpstr>Bahnschrift</vt:lpstr>
      <vt:lpstr>Calibri</vt:lpstr>
      <vt:lpstr>Cambria Math</vt:lpstr>
      <vt:lpstr>Helvetica</vt:lpstr>
      <vt:lpstr>Tw Cen MT</vt:lpstr>
      <vt:lpstr>Tw Cen MT Condensed</vt:lpstr>
      <vt:lpstr>Wingdings</vt:lpstr>
      <vt:lpstr>Wingdings 3</vt:lpstr>
      <vt:lpstr>Cover and End Slide Master</vt:lpstr>
      <vt:lpstr>Contents Slide Master</vt:lpstr>
      <vt:lpstr>Section Break Slide Master</vt:lpstr>
      <vt:lpstr>Integral</vt:lpstr>
      <vt:lpstr>Apresentação do PowerPoint</vt:lpstr>
      <vt:lpstr>Conteúdos</vt:lpstr>
      <vt:lpstr>Descrição do Problema</vt:lpstr>
      <vt:lpstr>Preparação do Modelo de reinforcement learning</vt:lpstr>
      <vt:lpstr>Preparação do Modelo de reinforcement learning</vt:lpstr>
      <vt:lpstr>Análise e Validação do Desempenho do Modelo</vt:lpstr>
      <vt:lpstr>Otimização de Parâmetros do Modelo</vt:lpstr>
      <vt:lpstr>Otimização de Parâmetros do Modelo</vt:lpstr>
      <vt:lpstr>Resultados Obtidos</vt:lpstr>
      <vt:lpstr>Resultados Obtidos</vt:lpstr>
      <vt:lpstr>Modelo de RL em Mapas Médios</vt:lpstr>
      <vt:lpstr>Problemas da representação de Mapas Médios</vt:lpstr>
      <vt:lpstr>Optimizações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35</cp:revision>
  <dcterms:created xsi:type="dcterms:W3CDTF">2019-05-20T10:46:28Z</dcterms:created>
  <dcterms:modified xsi:type="dcterms:W3CDTF">2020-04-24T13:28:32Z</dcterms:modified>
</cp:coreProperties>
</file>